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ppt/comments/comment24.xml" ContentType="application/vnd.openxmlformats-officedocument.presentationml.comments+xml"/>
  <Override PartName="/ppt/comments/comment2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7" r:id="rId2"/>
    <p:sldId id="267" r:id="rId3"/>
    <p:sldId id="268" r:id="rId4"/>
    <p:sldId id="269" r:id="rId5"/>
    <p:sldId id="289" r:id="rId6"/>
    <p:sldId id="290" r:id="rId7"/>
    <p:sldId id="271" r:id="rId8"/>
    <p:sldId id="288" r:id="rId9"/>
    <p:sldId id="272" r:id="rId10"/>
    <p:sldId id="291" r:id="rId11"/>
    <p:sldId id="273" r:id="rId12"/>
    <p:sldId id="274" r:id="rId13"/>
    <p:sldId id="292" r:id="rId14"/>
    <p:sldId id="270" r:id="rId15"/>
    <p:sldId id="275" r:id="rId16"/>
    <p:sldId id="276" r:id="rId17"/>
    <p:sldId id="277" r:id="rId18"/>
    <p:sldId id="279" r:id="rId19"/>
    <p:sldId id="280" r:id="rId20"/>
    <p:sldId id="278" r:id="rId21"/>
    <p:sldId id="281" r:id="rId22"/>
    <p:sldId id="282" r:id="rId23"/>
    <p:sldId id="284" r:id="rId24"/>
    <p:sldId id="285" r:id="rId25"/>
    <p:sldId id="286"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иректор" initials="Д" lastIdx="2" clrIdx="0">
    <p:extLst>
      <p:ext uri="{19B8F6BF-5375-455C-9EA6-DF929625EA0E}">
        <p15:presenceInfo xmlns:p15="http://schemas.microsoft.com/office/powerpoint/2012/main" userId="Директор"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336600"/>
    <a:srgbClr val="99CCFF"/>
    <a:srgbClr val="33CCCC"/>
    <a:srgbClr val="66FFFF"/>
    <a:srgbClr val="FFFF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4-04-01T16:05:03.270" idx="1">
    <p:pos x="6626" y="722"/>
    <p:text/>
    <p:extLst mod="1">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583FCC-DA6D-44D0-9974-C646CCB4781C}"/>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39E7271C-4126-49F7-8871-16FFF8421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DFB40853-4661-448C-8102-82E7D9CAFA09}"/>
              </a:ext>
            </a:extLst>
          </p:cNvPr>
          <p:cNvSpPr>
            <a:spLocks noGrp="1"/>
          </p:cNvSpPr>
          <p:nvPr>
            <p:ph type="dt" sz="half" idx="10"/>
          </p:nvPr>
        </p:nvSpPr>
        <p:spPr/>
        <p:txBody>
          <a:bodyPr/>
          <a:lstStyle/>
          <a:p>
            <a:fld id="{88407E01-7EF3-42E7-8118-1B1BF33D660C}" type="datetimeFigureOut">
              <a:rPr lang="uk-UA" smtClean="0"/>
              <a:t>30.08.2024</a:t>
            </a:fld>
            <a:endParaRPr lang="uk-UA"/>
          </a:p>
        </p:txBody>
      </p:sp>
      <p:sp>
        <p:nvSpPr>
          <p:cNvPr id="5" name="Місце для нижнього колонтитула 4">
            <a:extLst>
              <a:ext uri="{FF2B5EF4-FFF2-40B4-BE49-F238E27FC236}">
                <a16:creationId xmlns:a16="http://schemas.microsoft.com/office/drawing/2014/main" id="{C4182D50-22A2-4AD7-8231-46B5C0B027A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64261B8-1CC5-4DF3-AAE8-3A7119EAE50A}"/>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2363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8A2889-36CA-4FA1-AA35-B66067A9FEE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5FD3F4B9-D042-48C8-8349-C5028850B0AF}"/>
              </a:ext>
            </a:extLst>
          </p:cNvPr>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A1C43FA-7F1F-4BE5-935C-66414E14C1BB}"/>
              </a:ext>
            </a:extLst>
          </p:cNvPr>
          <p:cNvSpPr>
            <a:spLocks noGrp="1"/>
          </p:cNvSpPr>
          <p:nvPr>
            <p:ph type="dt" sz="half" idx="10"/>
          </p:nvPr>
        </p:nvSpPr>
        <p:spPr/>
        <p:txBody>
          <a:bodyPr/>
          <a:lstStyle/>
          <a:p>
            <a:fld id="{88407E01-7EF3-42E7-8118-1B1BF33D660C}" type="datetimeFigureOut">
              <a:rPr lang="uk-UA" smtClean="0"/>
              <a:t>30.08.2024</a:t>
            </a:fld>
            <a:endParaRPr lang="uk-UA"/>
          </a:p>
        </p:txBody>
      </p:sp>
      <p:sp>
        <p:nvSpPr>
          <p:cNvPr id="5" name="Місце для нижнього колонтитула 4">
            <a:extLst>
              <a:ext uri="{FF2B5EF4-FFF2-40B4-BE49-F238E27FC236}">
                <a16:creationId xmlns:a16="http://schemas.microsoft.com/office/drawing/2014/main" id="{A4CCDC3A-A374-488B-AB8C-C1A911C4204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9480E65-BDAE-4DBC-A376-3023D78018D0}"/>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48289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CC818675-AB13-475B-AC0B-71E97EF54232}"/>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6393064C-E463-4A07-8C26-647AA0AC95A0}"/>
              </a:ext>
            </a:extLst>
          </p:cNvPr>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C76B015-985F-468A-92AB-F4218AA08010}"/>
              </a:ext>
            </a:extLst>
          </p:cNvPr>
          <p:cNvSpPr>
            <a:spLocks noGrp="1"/>
          </p:cNvSpPr>
          <p:nvPr>
            <p:ph type="dt" sz="half" idx="10"/>
          </p:nvPr>
        </p:nvSpPr>
        <p:spPr/>
        <p:txBody>
          <a:bodyPr/>
          <a:lstStyle/>
          <a:p>
            <a:fld id="{88407E01-7EF3-42E7-8118-1B1BF33D660C}" type="datetimeFigureOut">
              <a:rPr lang="uk-UA" smtClean="0"/>
              <a:t>30.08.2024</a:t>
            </a:fld>
            <a:endParaRPr lang="uk-UA"/>
          </a:p>
        </p:txBody>
      </p:sp>
      <p:sp>
        <p:nvSpPr>
          <p:cNvPr id="5" name="Місце для нижнього колонтитула 4">
            <a:extLst>
              <a:ext uri="{FF2B5EF4-FFF2-40B4-BE49-F238E27FC236}">
                <a16:creationId xmlns:a16="http://schemas.microsoft.com/office/drawing/2014/main" id="{F22A578D-A04E-40C6-88EB-D424DDB4B44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EBD4A1E-FA33-4E79-B689-85B570AC6F43}"/>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2934749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88407E01-7EF3-42E7-8118-1B1BF33D660C}" type="datetimeFigureOut">
              <a:rPr lang="uk-UA" smtClean="0"/>
              <a:t>30.08.2024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215327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E85D2D-CDD8-4A2A-98EF-AEE6B66FE4F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D6A479F-4F98-4993-B564-BCEA47E81E49}"/>
              </a:ext>
            </a:extLst>
          </p:cNvPr>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53D5AA3-E484-42B5-BC99-3A78D0E6160E}"/>
              </a:ext>
            </a:extLst>
          </p:cNvPr>
          <p:cNvSpPr>
            <a:spLocks noGrp="1"/>
          </p:cNvSpPr>
          <p:nvPr>
            <p:ph type="dt" sz="half" idx="10"/>
          </p:nvPr>
        </p:nvSpPr>
        <p:spPr/>
        <p:txBody>
          <a:bodyPr/>
          <a:lstStyle/>
          <a:p>
            <a:fld id="{88407E01-7EF3-42E7-8118-1B1BF33D660C}" type="datetimeFigureOut">
              <a:rPr lang="uk-UA" smtClean="0"/>
              <a:t>30.08.2024</a:t>
            </a:fld>
            <a:endParaRPr lang="uk-UA"/>
          </a:p>
        </p:txBody>
      </p:sp>
      <p:sp>
        <p:nvSpPr>
          <p:cNvPr id="5" name="Місце для нижнього колонтитула 4">
            <a:extLst>
              <a:ext uri="{FF2B5EF4-FFF2-40B4-BE49-F238E27FC236}">
                <a16:creationId xmlns:a16="http://schemas.microsoft.com/office/drawing/2014/main" id="{69409BAF-B9FA-4411-AAC0-7D80CE3FDAE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63D13801-E2F9-49CA-9E59-89FA947EA1AF}"/>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79819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6EA97A-AEBA-4B08-9606-F7648A4EE784}"/>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C36F3D7-3B78-448D-A72B-B2B5A9B274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a:extLst>
              <a:ext uri="{FF2B5EF4-FFF2-40B4-BE49-F238E27FC236}">
                <a16:creationId xmlns:a16="http://schemas.microsoft.com/office/drawing/2014/main" id="{5A79BA02-1299-4287-B763-F3EB659CBA08}"/>
              </a:ext>
            </a:extLst>
          </p:cNvPr>
          <p:cNvSpPr>
            <a:spLocks noGrp="1"/>
          </p:cNvSpPr>
          <p:nvPr>
            <p:ph type="dt" sz="half" idx="10"/>
          </p:nvPr>
        </p:nvSpPr>
        <p:spPr/>
        <p:txBody>
          <a:bodyPr/>
          <a:lstStyle/>
          <a:p>
            <a:fld id="{88407E01-7EF3-42E7-8118-1B1BF33D660C}" type="datetimeFigureOut">
              <a:rPr lang="uk-UA" smtClean="0"/>
              <a:t>30.08.2024</a:t>
            </a:fld>
            <a:endParaRPr lang="uk-UA"/>
          </a:p>
        </p:txBody>
      </p:sp>
      <p:sp>
        <p:nvSpPr>
          <p:cNvPr id="5" name="Місце для нижнього колонтитула 4">
            <a:extLst>
              <a:ext uri="{FF2B5EF4-FFF2-40B4-BE49-F238E27FC236}">
                <a16:creationId xmlns:a16="http://schemas.microsoft.com/office/drawing/2014/main" id="{0AEA8123-70FC-4F34-9ADC-1180847C949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45580AC-AD68-4842-9118-B4B81A9CCEBF}"/>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98333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3E885F-DF57-4945-9FA0-D7DA97F108F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6E7EE050-112B-446E-AE16-7ADBADB7154E}"/>
              </a:ext>
            </a:extLst>
          </p:cNvPr>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461B4D00-43BF-4E4B-9595-3B5FB5CA77D9}"/>
              </a:ext>
            </a:extLst>
          </p:cNvPr>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98057D69-1EFA-4E99-93FB-199CFC4980FF}"/>
              </a:ext>
            </a:extLst>
          </p:cNvPr>
          <p:cNvSpPr>
            <a:spLocks noGrp="1"/>
          </p:cNvSpPr>
          <p:nvPr>
            <p:ph type="dt" sz="half" idx="10"/>
          </p:nvPr>
        </p:nvSpPr>
        <p:spPr/>
        <p:txBody>
          <a:bodyPr/>
          <a:lstStyle/>
          <a:p>
            <a:fld id="{88407E01-7EF3-42E7-8118-1B1BF33D660C}" type="datetimeFigureOut">
              <a:rPr lang="uk-UA" smtClean="0"/>
              <a:t>30.08.2024</a:t>
            </a:fld>
            <a:endParaRPr lang="uk-UA"/>
          </a:p>
        </p:txBody>
      </p:sp>
      <p:sp>
        <p:nvSpPr>
          <p:cNvPr id="6" name="Місце для нижнього колонтитула 5">
            <a:extLst>
              <a:ext uri="{FF2B5EF4-FFF2-40B4-BE49-F238E27FC236}">
                <a16:creationId xmlns:a16="http://schemas.microsoft.com/office/drawing/2014/main" id="{AA57E496-1385-49D6-BF36-93934811C3CD}"/>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B1E38696-C8FB-4243-9DF1-4EDDF6D54EC0}"/>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116580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978A3B-9EF3-4F2C-B0B2-7EEF9D5EE216}"/>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FE533D7-89BC-486E-B7D7-F025FE788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a:extLst>
              <a:ext uri="{FF2B5EF4-FFF2-40B4-BE49-F238E27FC236}">
                <a16:creationId xmlns:a16="http://schemas.microsoft.com/office/drawing/2014/main" id="{51B45F9E-6D0C-4DBD-BAE1-EA44A141901C}"/>
              </a:ext>
            </a:extLst>
          </p:cNvPr>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38FD00D4-D422-4299-8D28-66595313F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a:extLst>
              <a:ext uri="{FF2B5EF4-FFF2-40B4-BE49-F238E27FC236}">
                <a16:creationId xmlns:a16="http://schemas.microsoft.com/office/drawing/2014/main" id="{0A33A4D7-D898-4A60-B19E-97989F55B7CC}"/>
              </a:ext>
            </a:extLst>
          </p:cNvPr>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E5444D9B-EFD1-420C-B734-B1CED356CA5A}"/>
              </a:ext>
            </a:extLst>
          </p:cNvPr>
          <p:cNvSpPr>
            <a:spLocks noGrp="1"/>
          </p:cNvSpPr>
          <p:nvPr>
            <p:ph type="dt" sz="half" idx="10"/>
          </p:nvPr>
        </p:nvSpPr>
        <p:spPr/>
        <p:txBody>
          <a:bodyPr/>
          <a:lstStyle/>
          <a:p>
            <a:fld id="{88407E01-7EF3-42E7-8118-1B1BF33D660C}" type="datetimeFigureOut">
              <a:rPr lang="uk-UA" smtClean="0"/>
              <a:t>30.08.2024</a:t>
            </a:fld>
            <a:endParaRPr lang="uk-UA"/>
          </a:p>
        </p:txBody>
      </p:sp>
      <p:sp>
        <p:nvSpPr>
          <p:cNvPr id="8" name="Місце для нижнього колонтитула 7">
            <a:extLst>
              <a:ext uri="{FF2B5EF4-FFF2-40B4-BE49-F238E27FC236}">
                <a16:creationId xmlns:a16="http://schemas.microsoft.com/office/drawing/2014/main" id="{4EB53B62-4086-43E9-8A22-938DB12C194E}"/>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A04D66E3-6868-4F8A-8B58-509BFE84D136}"/>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67547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C27ACD-3718-4120-91E5-E5DB758E392F}"/>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F2524303-96E3-45AF-BAFC-9DF8B4387A04}"/>
              </a:ext>
            </a:extLst>
          </p:cNvPr>
          <p:cNvSpPr>
            <a:spLocks noGrp="1"/>
          </p:cNvSpPr>
          <p:nvPr>
            <p:ph type="dt" sz="half" idx="10"/>
          </p:nvPr>
        </p:nvSpPr>
        <p:spPr/>
        <p:txBody>
          <a:bodyPr/>
          <a:lstStyle/>
          <a:p>
            <a:fld id="{88407E01-7EF3-42E7-8118-1B1BF33D660C}" type="datetimeFigureOut">
              <a:rPr lang="uk-UA" smtClean="0"/>
              <a:t>30.08.2024</a:t>
            </a:fld>
            <a:endParaRPr lang="uk-UA"/>
          </a:p>
        </p:txBody>
      </p:sp>
      <p:sp>
        <p:nvSpPr>
          <p:cNvPr id="4" name="Місце для нижнього колонтитула 3">
            <a:extLst>
              <a:ext uri="{FF2B5EF4-FFF2-40B4-BE49-F238E27FC236}">
                <a16:creationId xmlns:a16="http://schemas.microsoft.com/office/drawing/2014/main" id="{FD9F629E-C774-4F82-B29A-46B00E0440D0}"/>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38DA0A95-24EF-4FB0-BB73-DF83424EAD64}"/>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72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F8DEE659-65A4-4510-9E08-F3D7F7238EAE}"/>
              </a:ext>
            </a:extLst>
          </p:cNvPr>
          <p:cNvSpPr>
            <a:spLocks noGrp="1"/>
          </p:cNvSpPr>
          <p:nvPr>
            <p:ph type="dt" sz="half" idx="10"/>
          </p:nvPr>
        </p:nvSpPr>
        <p:spPr/>
        <p:txBody>
          <a:bodyPr/>
          <a:lstStyle/>
          <a:p>
            <a:fld id="{88407E01-7EF3-42E7-8118-1B1BF33D660C}" type="datetimeFigureOut">
              <a:rPr lang="uk-UA" smtClean="0"/>
              <a:t>30.08.2024</a:t>
            </a:fld>
            <a:endParaRPr lang="uk-UA"/>
          </a:p>
        </p:txBody>
      </p:sp>
      <p:sp>
        <p:nvSpPr>
          <p:cNvPr id="3" name="Місце для нижнього колонтитула 2">
            <a:extLst>
              <a:ext uri="{FF2B5EF4-FFF2-40B4-BE49-F238E27FC236}">
                <a16:creationId xmlns:a16="http://schemas.microsoft.com/office/drawing/2014/main" id="{6FDD9CBD-E280-4BEA-9A6B-ED6106ED28C5}"/>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50DFD7B3-941E-4C58-A8A5-DC0062448657}"/>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278343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90975F-E88A-40EC-B231-A835E28C7AF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3FC777B-FCBB-4F38-824A-617F05B6E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B6B5008-3158-47B3-9FFC-35AB75652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4">
            <a:extLst>
              <a:ext uri="{FF2B5EF4-FFF2-40B4-BE49-F238E27FC236}">
                <a16:creationId xmlns:a16="http://schemas.microsoft.com/office/drawing/2014/main" id="{7796713E-1EF7-4719-9B5F-9DA40C9E53B5}"/>
              </a:ext>
            </a:extLst>
          </p:cNvPr>
          <p:cNvSpPr>
            <a:spLocks noGrp="1"/>
          </p:cNvSpPr>
          <p:nvPr>
            <p:ph type="dt" sz="half" idx="10"/>
          </p:nvPr>
        </p:nvSpPr>
        <p:spPr/>
        <p:txBody>
          <a:bodyPr/>
          <a:lstStyle/>
          <a:p>
            <a:fld id="{88407E01-7EF3-42E7-8118-1B1BF33D660C}" type="datetimeFigureOut">
              <a:rPr lang="uk-UA" smtClean="0"/>
              <a:t>30.08.2024</a:t>
            </a:fld>
            <a:endParaRPr lang="uk-UA"/>
          </a:p>
        </p:txBody>
      </p:sp>
      <p:sp>
        <p:nvSpPr>
          <p:cNvPr id="6" name="Місце для нижнього колонтитула 5">
            <a:extLst>
              <a:ext uri="{FF2B5EF4-FFF2-40B4-BE49-F238E27FC236}">
                <a16:creationId xmlns:a16="http://schemas.microsoft.com/office/drawing/2014/main" id="{BF22FCAF-F019-49F4-8C17-ADC2E597D11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06A740D6-F6B6-4075-9628-477EE19A704A}"/>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92223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844686-A9C3-442D-9DB2-990F8BFF48CC}"/>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F5B35B60-BB0F-46EF-915B-7CAB9697A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ECC88E9E-767F-4EAE-B91B-7A52CED16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4">
            <a:extLst>
              <a:ext uri="{FF2B5EF4-FFF2-40B4-BE49-F238E27FC236}">
                <a16:creationId xmlns:a16="http://schemas.microsoft.com/office/drawing/2014/main" id="{296A992A-9C6D-492D-9748-11627DC19D17}"/>
              </a:ext>
            </a:extLst>
          </p:cNvPr>
          <p:cNvSpPr>
            <a:spLocks noGrp="1"/>
          </p:cNvSpPr>
          <p:nvPr>
            <p:ph type="dt" sz="half" idx="10"/>
          </p:nvPr>
        </p:nvSpPr>
        <p:spPr/>
        <p:txBody>
          <a:bodyPr/>
          <a:lstStyle/>
          <a:p>
            <a:fld id="{88407E01-7EF3-42E7-8118-1B1BF33D660C}" type="datetimeFigureOut">
              <a:rPr lang="uk-UA" smtClean="0"/>
              <a:t>30.08.2024</a:t>
            </a:fld>
            <a:endParaRPr lang="uk-UA"/>
          </a:p>
        </p:txBody>
      </p:sp>
      <p:sp>
        <p:nvSpPr>
          <p:cNvPr id="6" name="Місце для нижнього колонтитула 5">
            <a:extLst>
              <a:ext uri="{FF2B5EF4-FFF2-40B4-BE49-F238E27FC236}">
                <a16:creationId xmlns:a16="http://schemas.microsoft.com/office/drawing/2014/main" id="{14E6556F-2F81-48FF-9E50-B3D1CA02503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1DDD93BB-9883-4283-8BFC-35F2E5E9AD23}"/>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92036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8B9A757A-09FF-4F5E-9425-949D0CB39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4373DBA-BD00-4C69-BC41-E1DD7BB18C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DF22456-959B-455B-98BF-9ADB44575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07E01-7EF3-42E7-8118-1B1BF33D660C}" type="datetimeFigureOut">
              <a:rPr lang="uk-UA" smtClean="0"/>
              <a:t>30.08.2024</a:t>
            </a:fld>
            <a:endParaRPr lang="uk-UA"/>
          </a:p>
        </p:txBody>
      </p:sp>
      <p:sp>
        <p:nvSpPr>
          <p:cNvPr id="5" name="Місце для нижнього колонтитула 4">
            <a:extLst>
              <a:ext uri="{FF2B5EF4-FFF2-40B4-BE49-F238E27FC236}">
                <a16:creationId xmlns:a16="http://schemas.microsoft.com/office/drawing/2014/main" id="{C374564F-62C5-489F-A059-A5630C6A5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DD8907C2-DCE1-4AFC-87E2-AED1B78C7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44754-03F4-4B7F-A194-C80114CFA15E}" type="slidenum">
              <a:rPr lang="uk-UA" smtClean="0"/>
              <a:t>‹№›</a:t>
            </a:fld>
            <a:endParaRPr lang="uk-UA"/>
          </a:p>
        </p:txBody>
      </p:sp>
    </p:spTree>
    <p:extLst>
      <p:ext uri="{BB962C8B-B14F-4D97-AF65-F5344CB8AC3E}">
        <p14:creationId xmlns:p14="http://schemas.microsoft.com/office/powerpoint/2010/main" val="322600985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comments" Target="../comments/comment10.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comments" Target="../comments/comment12.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comments" Target="../comments/comment1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comments" Target="../comments/comment15.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comments" Target="../comments/comment16.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comments" Target="../comments/comment17.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comments" Target="../comments/commen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 Id="rId4" Type="http://schemas.openxmlformats.org/officeDocument/2006/relationships/comments" Target="../comments/commen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comments" Target="../comments/comment20.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comments" Target="../comments/comment2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comments" Target="../comments/comment23.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comments" Target="../comments/commen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comments" Target="../comments/comment4.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comments" Target="../comments/commen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1">
                <a:lumMod val="20000"/>
                <a:lumOff val="80000"/>
              </a:schemeClr>
            </a:gs>
            <a:gs pos="8000">
              <a:srgbClr val="0070C0"/>
            </a:gs>
            <a:gs pos="60750">
              <a:srgbClr val="E7EED3"/>
            </a:gs>
            <a:gs pos="14000">
              <a:srgbClr val="EFF4E2"/>
            </a:gs>
            <a:gs pos="32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DC4F716-852A-42ED-87AE-9302F452A19D}"/>
              </a:ext>
            </a:extLst>
          </p:cNvPr>
          <p:cNvPicPr>
            <a:picLocks noChangeAspect="1"/>
          </p:cNvPicPr>
          <p:nvPr/>
        </p:nvPicPr>
        <p:blipFill rotWithShape="1">
          <a:blip r:embed="rId2" cstate="email">
            <a:lum bright="70000" contrast="-70000"/>
            <a:extLst>
              <a:ext uri="{28A0092B-C50C-407E-A947-70E740481C1C}">
                <a14:useLocalDpi xmlns:a14="http://schemas.microsoft.com/office/drawing/2010/main"/>
              </a:ext>
            </a:extLst>
          </a:blip>
          <a:srcRect/>
          <a:stretch/>
        </p:blipFill>
        <p:spPr>
          <a:xfrm>
            <a:off x="124585" y="324035"/>
            <a:ext cx="12067415" cy="6533965"/>
          </a:xfrm>
          <a:prstGeom prst="rect">
            <a:avLst/>
          </a:prstGeom>
        </p:spPr>
      </p:pic>
      <p:sp>
        <p:nvSpPr>
          <p:cNvPr id="6" name="Прямокутник 5">
            <a:extLst>
              <a:ext uri="{FF2B5EF4-FFF2-40B4-BE49-F238E27FC236}">
                <a16:creationId xmlns:a16="http://schemas.microsoft.com/office/drawing/2014/main" id="{7EE11C95-8696-4923-82DC-4421A977AADA}"/>
              </a:ext>
            </a:extLst>
          </p:cNvPr>
          <p:cNvSpPr/>
          <p:nvPr/>
        </p:nvSpPr>
        <p:spPr>
          <a:xfrm>
            <a:off x="1617253" y="3737272"/>
            <a:ext cx="7502013" cy="1446550"/>
          </a:xfrm>
          <a:prstGeom prst="rect">
            <a:avLst/>
          </a:prstGeom>
          <a:solidFill>
            <a:schemeClr val="accent2">
              <a:lumMod val="20000"/>
              <a:lumOff val="80000"/>
            </a:schemeClr>
          </a:solidFill>
          <a:ln w="57150">
            <a:noFill/>
          </a:ln>
          <a:effectLst>
            <a:glow rad="228600">
              <a:schemeClr val="accent1">
                <a:satMod val="175000"/>
                <a:alpha val="40000"/>
              </a:schemeClr>
            </a:glow>
          </a:effectLst>
        </p:spPr>
        <p:txBody>
          <a:bodyPr wrap="square">
            <a:spAutoFit/>
          </a:bodyPr>
          <a:lstStyle/>
          <a:p>
            <a:r>
              <a:rPr lang="uk-UA" sz="4400" b="1" dirty="0">
                <a:solidFill>
                  <a:srgbClr val="0000CC"/>
                </a:solidFill>
                <a:latin typeface="Times New Roman" panose="02020603050405020304" pitchFamily="18" charset="0"/>
                <a:cs typeface="Times New Roman" panose="02020603050405020304" pitchFamily="18" charset="0"/>
              </a:rPr>
              <a:t>Підвищення кваліфікації педагогічних працівників</a:t>
            </a:r>
          </a:p>
        </p:txBody>
      </p:sp>
      <p:sp>
        <p:nvSpPr>
          <p:cNvPr id="9" name="TextBox 8">
            <a:extLst>
              <a:ext uri="{FF2B5EF4-FFF2-40B4-BE49-F238E27FC236}">
                <a16:creationId xmlns:a16="http://schemas.microsoft.com/office/drawing/2014/main" id="{40997985-26A1-47E1-ABB4-5304FFDA4D44}"/>
              </a:ext>
            </a:extLst>
          </p:cNvPr>
          <p:cNvSpPr txBox="1"/>
          <p:nvPr/>
        </p:nvSpPr>
        <p:spPr>
          <a:xfrm>
            <a:off x="2521819" y="5904088"/>
            <a:ext cx="7837714" cy="366165"/>
          </a:xfrm>
          <a:prstGeom prst="rect">
            <a:avLst/>
          </a:prstGeom>
          <a:solidFill>
            <a:srgbClr val="FFFFCC"/>
          </a:solidFill>
          <a:ln w="38100">
            <a:noFill/>
          </a:ln>
          <a:effectLst>
            <a:glow rad="228600">
              <a:schemeClr val="accent1">
                <a:satMod val="175000"/>
                <a:alpha val="40000"/>
              </a:schemeClr>
            </a:glow>
          </a:effectLst>
        </p:spPr>
        <p:txBody>
          <a:bodyPr wrap="square" rtlCol="0">
            <a:spAutoFit/>
          </a:bodyPr>
          <a:lstStyle/>
          <a:p>
            <a:r>
              <a:rPr lang="uk-UA" b="1" dirty="0">
                <a:solidFill>
                  <a:srgbClr val="0000CC"/>
                </a:solidFill>
                <a:latin typeface="Times New Roman" panose="02020603050405020304" pitchFamily="18" charset="0"/>
                <a:cs typeface="Times New Roman" panose="02020603050405020304" pitchFamily="18" charset="0"/>
              </a:rPr>
              <a:t>Спікер – консультант КУ «ЦПРПП ВМР» Лариса Бондарчук</a:t>
            </a:r>
          </a:p>
        </p:txBody>
      </p:sp>
      <p:pic>
        <p:nvPicPr>
          <p:cNvPr id="3" name="Рисунок 2">
            <a:extLst>
              <a:ext uri="{FF2B5EF4-FFF2-40B4-BE49-F238E27FC236}">
                <a16:creationId xmlns:a16="http://schemas.microsoft.com/office/drawing/2014/main" id="{FC502736-9AB2-4046-9466-A269235E3EAA}"/>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9586452" y="4090219"/>
            <a:ext cx="2211231" cy="2572607"/>
          </a:xfrm>
          <a:prstGeom prst="ellipse">
            <a:avLst/>
          </a:prstGeom>
          <a:ln>
            <a:noFill/>
          </a:ln>
          <a:effectLst>
            <a:softEdge rad="112500"/>
          </a:effectLst>
        </p:spPr>
      </p:pic>
      <p:pic>
        <p:nvPicPr>
          <p:cNvPr id="11" name="Рисунок 10">
            <a:extLst>
              <a:ext uri="{FF2B5EF4-FFF2-40B4-BE49-F238E27FC236}">
                <a16:creationId xmlns:a16="http://schemas.microsoft.com/office/drawing/2014/main" id="{69F14480-EDFD-4E51-B44B-DE963E3C3830}"/>
              </a:ext>
            </a:extLst>
          </p:cNvPr>
          <p:cNvPicPr>
            <a:picLocks noChangeAspect="1"/>
          </p:cNvPicPr>
          <p:nvPr/>
        </p:nvPicPr>
        <p:blipFill>
          <a:blip r:embed="rId5"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59865" y="0"/>
            <a:ext cx="2161492" cy="2195984"/>
          </a:xfrm>
          <a:prstGeom prst="rect">
            <a:avLst/>
          </a:prstGeom>
        </p:spPr>
      </p:pic>
      <p:pic>
        <p:nvPicPr>
          <p:cNvPr id="12" name="Рисунок 11">
            <a:extLst>
              <a:ext uri="{FF2B5EF4-FFF2-40B4-BE49-F238E27FC236}">
                <a16:creationId xmlns:a16="http://schemas.microsoft.com/office/drawing/2014/main" id="{77787254-B1C4-471F-A220-F4B0BAEB86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1331" y="449198"/>
            <a:ext cx="2916352" cy="2700327"/>
          </a:xfrm>
          <a:prstGeom prst="rect">
            <a:avLst/>
          </a:prstGeom>
        </p:spPr>
      </p:pic>
      <p:sp>
        <p:nvSpPr>
          <p:cNvPr id="13" name="TextBox 12">
            <a:extLst>
              <a:ext uri="{FF2B5EF4-FFF2-40B4-BE49-F238E27FC236}">
                <a16:creationId xmlns:a16="http://schemas.microsoft.com/office/drawing/2014/main" id="{045A2C60-D880-4CF7-B8EE-326AC8A73FA6}"/>
              </a:ext>
            </a:extLst>
          </p:cNvPr>
          <p:cNvSpPr txBox="1"/>
          <p:nvPr/>
        </p:nvSpPr>
        <p:spPr>
          <a:xfrm>
            <a:off x="3038168" y="2655030"/>
            <a:ext cx="6205225" cy="523220"/>
          </a:xfrm>
          <a:prstGeom prst="rect">
            <a:avLst/>
          </a:prstGeom>
          <a:noFill/>
        </p:spPr>
        <p:txBody>
          <a:bodyPr wrap="none" rtlCol="0">
            <a:spAutoFit/>
          </a:bodyPr>
          <a:lstStyle/>
          <a:p>
            <a:r>
              <a:rPr lang="uk-UA" sz="2800" b="1" dirty="0">
                <a:solidFill>
                  <a:schemeClr val="accent6">
                    <a:lumMod val="75000"/>
                  </a:schemeClr>
                </a:solidFill>
                <a:latin typeface="Times New Roman" panose="02020603050405020304" pitchFamily="18" charset="0"/>
                <a:cs typeface="Times New Roman" panose="02020603050405020304" pitchFamily="18" charset="0"/>
              </a:rPr>
              <a:t>Загальний модуль для педагогів ЗДО</a:t>
            </a:r>
          </a:p>
        </p:txBody>
      </p:sp>
      <p:pic>
        <p:nvPicPr>
          <p:cNvPr id="14" name="Рисунок 13">
            <a:extLst>
              <a:ext uri="{FF2B5EF4-FFF2-40B4-BE49-F238E27FC236}">
                <a16:creationId xmlns:a16="http://schemas.microsoft.com/office/drawing/2014/main" id="{9BE5E92F-109F-48BF-81F8-7E34D44E158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63485" y="426068"/>
            <a:ext cx="4865030" cy="1109568"/>
          </a:xfrm>
          <a:prstGeom prst="rect">
            <a:avLst/>
          </a:prstGeom>
        </p:spPr>
      </p:pic>
      <p:sp>
        <p:nvSpPr>
          <p:cNvPr id="15" name="TextBox 14">
            <a:extLst>
              <a:ext uri="{FF2B5EF4-FFF2-40B4-BE49-F238E27FC236}">
                <a16:creationId xmlns:a16="http://schemas.microsoft.com/office/drawing/2014/main" id="{E24E67A9-B03E-40D0-A661-3883A1355DDB}"/>
              </a:ext>
            </a:extLst>
          </p:cNvPr>
          <p:cNvSpPr txBox="1"/>
          <p:nvPr/>
        </p:nvSpPr>
        <p:spPr>
          <a:xfrm>
            <a:off x="5083123" y="3149525"/>
            <a:ext cx="2379560" cy="523220"/>
          </a:xfrm>
          <a:prstGeom prst="rect">
            <a:avLst/>
          </a:prstGeom>
          <a:noFill/>
        </p:spPr>
        <p:txBody>
          <a:bodyPr wrap="square" rtlCol="0">
            <a:spAutoFit/>
          </a:bodyPr>
          <a:lstStyle/>
          <a:p>
            <a:r>
              <a:rPr lang="uk-UA" sz="2800" b="1" dirty="0" err="1">
                <a:solidFill>
                  <a:schemeClr val="accent6">
                    <a:lumMod val="75000"/>
                  </a:schemeClr>
                </a:solidFill>
                <a:latin typeface="Times New Roman" panose="02020603050405020304" pitchFamily="18" charset="0"/>
                <a:cs typeface="Times New Roman" panose="02020603050405020304" pitchFamily="18" charset="0"/>
              </a:rPr>
              <a:t>вебінар</a:t>
            </a:r>
            <a:endParaRPr lang="uk-UA" sz="28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83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13000">
              <a:srgbClr val="0070C0"/>
            </a:gs>
            <a:gs pos="60750">
              <a:srgbClr val="E7EED3"/>
            </a:gs>
            <a:gs pos="30000">
              <a:srgbClr val="EFF4E2"/>
            </a:gs>
            <a:gs pos="44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1971" y="5453865"/>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1376039" y="639192"/>
            <a:ext cx="9792070" cy="3662541"/>
          </a:xfrm>
          <a:prstGeom prst="rect">
            <a:avLst/>
          </a:prstGeom>
          <a:solidFill>
            <a:schemeClr val="accent6">
              <a:lumMod val="40000"/>
              <a:lumOff val="60000"/>
            </a:schemeClr>
          </a:solidFill>
        </p:spPr>
        <p:txBody>
          <a:bodyPr wrap="square">
            <a:spAutoFit/>
          </a:bodyPr>
          <a:lstStyle/>
          <a:p>
            <a:r>
              <a:rPr lang="uk-UA" sz="4000" b="1" dirty="0">
                <a:solidFill>
                  <a:srgbClr val="C00000"/>
                </a:solidFill>
                <a:latin typeface="Times New Roman" panose="02020603050405020304" pitchFamily="18" charset="0"/>
                <a:cs typeface="Times New Roman" panose="02020603050405020304" pitchFamily="18" charset="0"/>
              </a:rPr>
              <a:t>План підвищення кваліфікації  включає: </a:t>
            </a:r>
          </a:p>
          <a:p>
            <a:r>
              <a:rPr lang="uk-UA" sz="3200" b="1" dirty="0">
                <a:solidFill>
                  <a:srgbClr val="336600"/>
                </a:solidFill>
                <a:latin typeface="Times New Roman" panose="02020603050405020304" pitchFamily="18" charset="0"/>
                <a:cs typeface="Times New Roman" panose="02020603050405020304" pitchFamily="18" charset="0"/>
              </a:rPr>
              <a:t>-	список педагогічних  працівників;</a:t>
            </a:r>
          </a:p>
          <a:p>
            <a:r>
              <a:rPr lang="uk-UA" sz="3200" b="1" dirty="0">
                <a:solidFill>
                  <a:srgbClr val="336600"/>
                </a:solidFill>
                <a:latin typeface="Times New Roman" panose="02020603050405020304" pitchFamily="18" charset="0"/>
                <a:cs typeface="Times New Roman" panose="02020603050405020304" pitchFamily="18" charset="0"/>
              </a:rPr>
              <a:t>-	 теми (напрями, найменування), форми, види, обсяги (тривалість); </a:t>
            </a:r>
          </a:p>
          <a:p>
            <a:r>
              <a:rPr lang="uk-UA" sz="3200" b="1" dirty="0">
                <a:solidFill>
                  <a:srgbClr val="336600"/>
                </a:solidFill>
                <a:latin typeface="Times New Roman" panose="02020603050405020304" pitchFamily="18" charset="0"/>
                <a:cs typeface="Times New Roman" panose="02020603050405020304" pitchFamily="18" charset="0"/>
              </a:rPr>
              <a:t>-	 перелік суб’єктів підвищення кваліфікації, строки (графік); </a:t>
            </a:r>
          </a:p>
          <a:p>
            <a:r>
              <a:rPr lang="uk-UA" sz="3200" b="1" dirty="0">
                <a:solidFill>
                  <a:srgbClr val="336600"/>
                </a:solidFill>
                <a:latin typeface="Times New Roman" panose="02020603050405020304" pitchFamily="18" charset="0"/>
                <a:cs typeface="Times New Roman" panose="02020603050405020304" pitchFamily="18" charset="0"/>
              </a:rPr>
              <a:t>-	вартість підвищення кваліфікації </a:t>
            </a:r>
          </a:p>
        </p:txBody>
      </p:sp>
      <p:pic>
        <p:nvPicPr>
          <p:cNvPr id="6" name="Рисунок 5">
            <a:extLst>
              <a:ext uri="{FF2B5EF4-FFF2-40B4-BE49-F238E27FC236}">
                <a16:creationId xmlns:a16="http://schemas.microsoft.com/office/drawing/2014/main" id="{D2A2398D-1AE5-49A3-BADA-BCF2DD617A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617" y="4564075"/>
            <a:ext cx="2563143" cy="1912596"/>
          </a:xfrm>
          <a:prstGeom prst="rect">
            <a:avLst/>
          </a:prstGeom>
          <a:ln w="38100">
            <a:solidFill>
              <a:srgbClr val="0000CC"/>
            </a:solidFill>
          </a:ln>
        </p:spPr>
      </p:pic>
      <p:sp>
        <p:nvSpPr>
          <p:cNvPr id="14" name="Стрілка: вигнута вліво 13">
            <a:extLst>
              <a:ext uri="{FF2B5EF4-FFF2-40B4-BE49-F238E27FC236}">
                <a16:creationId xmlns:a16="http://schemas.microsoft.com/office/drawing/2014/main" id="{ABE999D3-08AF-4F46-AD92-50DE4662C4ED}"/>
              </a:ext>
            </a:extLst>
          </p:cNvPr>
          <p:cNvSpPr/>
          <p:nvPr/>
        </p:nvSpPr>
        <p:spPr>
          <a:xfrm>
            <a:off x="11168109" y="994299"/>
            <a:ext cx="907076"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pic>
        <p:nvPicPr>
          <p:cNvPr id="15" name="Рисунок 14">
            <a:extLst>
              <a:ext uri="{FF2B5EF4-FFF2-40B4-BE49-F238E27FC236}">
                <a16:creationId xmlns:a16="http://schemas.microsoft.com/office/drawing/2014/main" id="{3154E739-C6E4-48C6-8A25-B31FC5B5C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3375" y="4379986"/>
            <a:ext cx="3152501" cy="2195912"/>
          </a:xfrm>
          <a:prstGeom prst="rect">
            <a:avLst/>
          </a:prstGeom>
          <a:ln w="57150">
            <a:solidFill>
              <a:schemeClr val="accent4">
                <a:lumMod val="75000"/>
              </a:schemeClr>
            </a:solidFill>
          </a:ln>
          <a:effectLst>
            <a:glow rad="228600">
              <a:schemeClr val="accent5">
                <a:satMod val="175000"/>
                <a:alpha val="40000"/>
              </a:schemeClr>
            </a:glow>
          </a:effectLst>
        </p:spPr>
      </p:pic>
    </p:spTree>
    <p:extLst>
      <p:ext uri="{BB962C8B-B14F-4D97-AF65-F5344CB8AC3E}">
        <p14:creationId xmlns:p14="http://schemas.microsoft.com/office/powerpoint/2010/main" val="312281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97000">
              <a:schemeClr val="accent6">
                <a:lumMod val="60000"/>
                <a:lumOff val="40000"/>
              </a:schemeClr>
            </a:gs>
            <a:gs pos="14000">
              <a:srgbClr val="0070C0"/>
            </a:gs>
            <a:gs pos="60750">
              <a:srgbClr val="E7EED3"/>
            </a:gs>
            <a:gs pos="56500">
              <a:srgbClr val="EFF4E2"/>
            </a:gs>
            <a:gs pos="39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129836"/>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шостий: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585217" y="2379189"/>
            <a:ext cx="7422442" cy="4149627"/>
          </a:xfrm>
          <a:solidFill>
            <a:schemeClr val="accent6">
              <a:lumMod val="40000"/>
              <a:lumOff val="60000"/>
            </a:schemeClr>
          </a:solidFill>
        </p:spPr>
        <p:txBody>
          <a:bodyPr>
            <a:noAutofit/>
          </a:bodyPr>
          <a:lstStyle/>
          <a:p>
            <a:r>
              <a:rPr lang="uk-UA" sz="3200" b="1" dirty="0">
                <a:solidFill>
                  <a:srgbClr val="336600"/>
                </a:solidFill>
                <a:latin typeface="Times New Roman" panose="02020603050405020304" pitchFamily="18" charset="0"/>
                <a:cs typeface="Times New Roman" panose="02020603050405020304" pitchFamily="18" charset="0"/>
              </a:rPr>
              <a:t>На підставі плану ПК керівник   укладає між закладом освіти та суб’єктом (суб’єктами) підвищення кваліфікації договір про надання освітніх послуг з підвищення кваліфікації на відповідний рік</a:t>
            </a:r>
          </a:p>
        </p:txBody>
      </p:sp>
      <p:sp>
        <p:nvSpPr>
          <p:cNvPr id="2" name="Стрілка: вигнута вліво 1">
            <a:extLst>
              <a:ext uri="{FF2B5EF4-FFF2-40B4-BE49-F238E27FC236}">
                <a16:creationId xmlns:a16="http://schemas.microsoft.com/office/drawing/2014/main" id="{B709EAA3-E9E3-49F9-A751-40FE1ACC70CD}"/>
              </a:ext>
            </a:extLst>
          </p:cNvPr>
          <p:cNvSpPr/>
          <p:nvPr/>
        </p:nvSpPr>
        <p:spPr>
          <a:xfrm>
            <a:off x="4427993" y="1107495"/>
            <a:ext cx="1732143" cy="1439646"/>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schemeClr val="tx1"/>
              </a:solidFill>
            </a:endParaRPr>
          </a:p>
        </p:txBody>
      </p:sp>
      <p:pic>
        <p:nvPicPr>
          <p:cNvPr id="3" name="Рисунок 2">
            <a:extLst>
              <a:ext uri="{FF2B5EF4-FFF2-40B4-BE49-F238E27FC236}">
                <a16:creationId xmlns:a16="http://schemas.microsoft.com/office/drawing/2014/main" id="{382F3C13-8C90-4F02-B56E-851C9B5E9078}"/>
              </a:ext>
            </a:extLst>
          </p:cNvPr>
          <p:cNvPicPr>
            <a:picLocks noChangeAspect="1"/>
          </p:cNvPicPr>
          <p:nvPr/>
        </p:nvPicPr>
        <p:blipFill>
          <a:blip r:embed="rId2"/>
          <a:stretch>
            <a:fillRect/>
          </a:stretch>
        </p:blipFill>
        <p:spPr>
          <a:xfrm>
            <a:off x="7837671" y="491826"/>
            <a:ext cx="4001473" cy="2868981"/>
          </a:xfrm>
          <a:prstGeom prst="rect">
            <a:avLst/>
          </a:prstGeom>
          <a:ln w="57150">
            <a:solidFill>
              <a:srgbClr val="008000"/>
            </a:solidFill>
          </a:ln>
          <a:effectLst>
            <a:glow rad="228600">
              <a:schemeClr val="accent5">
                <a:satMod val="175000"/>
                <a:alpha val="40000"/>
              </a:schemeClr>
            </a:glow>
          </a:effectLst>
        </p:spPr>
      </p:pic>
    </p:spTree>
    <p:extLst>
      <p:ext uri="{BB962C8B-B14F-4D97-AF65-F5344CB8AC3E}">
        <p14:creationId xmlns:p14="http://schemas.microsoft.com/office/powerpoint/2010/main" val="356029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60000"/>
                <a:lumOff val="40000"/>
              </a:schemeClr>
            </a:gs>
            <a:gs pos="15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85448"/>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сьомий: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51247" y="2123637"/>
            <a:ext cx="8765415" cy="4135119"/>
          </a:xfrm>
          <a:solidFill>
            <a:schemeClr val="accent6">
              <a:lumMod val="40000"/>
              <a:lumOff val="60000"/>
            </a:schemeClr>
          </a:solidFill>
        </p:spPr>
        <p:txBody>
          <a:bodyPr>
            <a:noAutofit/>
          </a:bodyPr>
          <a:lstStyle/>
          <a:p>
            <a:r>
              <a:rPr lang="uk-UA" sz="2800" b="1" dirty="0">
                <a:solidFill>
                  <a:srgbClr val="336600"/>
                </a:solidFill>
                <a:latin typeface="Times New Roman" panose="02020603050405020304" pitchFamily="18" charset="0"/>
                <a:cs typeface="Times New Roman" panose="02020603050405020304" pitchFamily="18" charset="0"/>
              </a:rPr>
              <a:t>до 25 грудня педагоги повинні поінформувати керівника  про стан проходження ними ПК у поточному році з додаванням копій отриманих документів про підвищення кваліфікації </a:t>
            </a:r>
          </a:p>
          <a:p>
            <a:endParaRPr lang="uk-UA" sz="2800" b="1" dirty="0">
              <a:solidFill>
                <a:srgbClr val="336600"/>
              </a:solidFill>
              <a:latin typeface="Times New Roman" panose="02020603050405020304" pitchFamily="18" charset="0"/>
              <a:cs typeface="Times New Roman" panose="02020603050405020304" pitchFamily="18" charset="0"/>
            </a:endParaRPr>
          </a:p>
          <a:p>
            <a:r>
              <a:rPr lang="uk-UA" sz="2800" b="1" dirty="0">
                <a:solidFill>
                  <a:srgbClr val="336600"/>
                </a:solidFill>
                <a:latin typeface="Times New Roman" panose="02020603050405020304" pitchFamily="18" charset="0"/>
                <a:cs typeface="Times New Roman" panose="02020603050405020304" pitchFamily="18" charset="0"/>
              </a:rPr>
              <a:t>Відповідна інформація зберігається в особовій справі працівника відповідно до законодавства. </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3520" y="4408570"/>
            <a:ext cx="8913124" cy="1554615"/>
          </a:xfrm>
          <a:prstGeom prst="rect">
            <a:avLst/>
          </a:prstGeom>
        </p:spPr>
      </p:pic>
      <p:sp>
        <p:nvSpPr>
          <p:cNvPr id="2" name="Стрілка: вигнута вгору 1">
            <a:extLst>
              <a:ext uri="{FF2B5EF4-FFF2-40B4-BE49-F238E27FC236}">
                <a16:creationId xmlns:a16="http://schemas.microsoft.com/office/drawing/2014/main" id="{94D2AC00-18C2-45C5-85E8-7436FE1B1688}"/>
              </a:ext>
            </a:extLst>
          </p:cNvPr>
          <p:cNvSpPr/>
          <p:nvPr/>
        </p:nvSpPr>
        <p:spPr>
          <a:xfrm rot="725155">
            <a:off x="3899653" y="172110"/>
            <a:ext cx="3024087" cy="1689195"/>
          </a:xfrm>
          <a:prstGeom prst="curvedDownArrow">
            <a:avLst>
              <a:gd name="adj1" fmla="val 14987"/>
              <a:gd name="adj2" fmla="val 73474"/>
              <a:gd name="adj3" fmla="val 4420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schemeClr val="tx1"/>
              </a:solidFill>
            </a:endParaRPr>
          </a:p>
        </p:txBody>
      </p:sp>
      <p:pic>
        <p:nvPicPr>
          <p:cNvPr id="5" name="Рисунок 4">
            <a:extLst>
              <a:ext uri="{FF2B5EF4-FFF2-40B4-BE49-F238E27FC236}">
                <a16:creationId xmlns:a16="http://schemas.microsoft.com/office/drawing/2014/main" id="{E9BF324C-1939-4D47-8D2F-FEB637BEFE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17085">
            <a:off x="444688" y="1328562"/>
            <a:ext cx="1303083" cy="1542827"/>
          </a:xfrm>
          <a:prstGeom prst="rect">
            <a:avLst/>
          </a:prstGeom>
        </p:spPr>
      </p:pic>
      <p:pic>
        <p:nvPicPr>
          <p:cNvPr id="3" name="Рисунок 2">
            <a:extLst>
              <a:ext uri="{FF2B5EF4-FFF2-40B4-BE49-F238E27FC236}">
                <a16:creationId xmlns:a16="http://schemas.microsoft.com/office/drawing/2014/main" id="{392625B3-38DC-43A4-8DF0-71774B2934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5854" y="2185567"/>
            <a:ext cx="1865940" cy="2785993"/>
          </a:xfrm>
          <a:prstGeom prst="rect">
            <a:avLst/>
          </a:prstGeom>
        </p:spPr>
      </p:pic>
      <p:pic>
        <p:nvPicPr>
          <p:cNvPr id="6" name="Рисунок 5">
            <a:extLst>
              <a:ext uri="{FF2B5EF4-FFF2-40B4-BE49-F238E27FC236}">
                <a16:creationId xmlns:a16="http://schemas.microsoft.com/office/drawing/2014/main" id="{369C262C-9335-49A7-A57E-D41BB9A4A4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35462" y="403207"/>
            <a:ext cx="2487384" cy="1909258"/>
          </a:xfrm>
          <a:prstGeom prst="rect">
            <a:avLst/>
          </a:prstGeom>
        </p:spPr>
      </p:pic>
    </p:spTree>
    <p:extLst>
      <p:ext uri="{BB962C8B-B14F-4D97-AF65-F5344CB8AC3E}">
        <p14:creationId xmlns:p14="http://schemas.microsoft.com/office/powerpoint/2010/main" val="113238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FFC000"/>
            </a:gs>
            <a:gs pos="17000">
              <a:schemeClr val="accent6">
                <a:lumMod val="75000"/>
              </a:schemeClr>
            </a:gs>
            <a:gs pos="60750">
              <a:srgbClr val="E7EED3"/>
            </a:gs>
            <a:gs pos="95506">
              <a:schemeClr val="accent6">
                <a:lumMod val="60000"/>
                <a:lumOff val="40000"/>
              </a:schemeClr>
            </a:gs>
            <a:gs pos="74000">
              <a:srgbClr val="EFF4E2"/>
            </a:gs>
            <a:gs pos="82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6360" y="4441810"/>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1393794" y="932155"/>
            <a:ext cx="10626570" cy="4722921"/>
          </a:xfrm>
          <a:prstGeom prst="rect">
            <a:avLst/>
          </a:prstGeom>
          <a:solidFill>
            <a:schemeClr val="accent6">
              <a:lumMod val="40000"/>
              <a:lumOff val="60000"/>
            </a:schemeClr>
          </a:solidFill>
        </p:spPr>
        <p:txBody>
          <a:bodyPr wrap="square">
            <a:spAutoFit/>
          </a:bodyPr>
          <a:lstStyle/>
          <a:p>
            <a:endParaRPr lang="uk-UA" sz="2400" b="1" dirty="0">
              <a:solidFill>
                <a:srgbClr val="336600"/>
              </a:solidFill>
              <a:latin typeface="Times New Roman" panose="02020603050405020304" pitchFamily="18"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F4D3A41F-9C44-4A86-AED3-467D8EEBA182}"/>
              </a:ext>
            </a:extLst>
          </p:cNvPr>
          <p:cNvSpPr/>
          <p:nvPr/>
        </p:nvSpPr>
        <p:spPr>
          <a:xfrm>
            <a:off x="1464815" y="1285765"/>
            <a:ext cx="9774314" cy="3539430"/>
          </a:xfrm>
          <a:prstGeom prst="rect">
            <a:avLst/>
          </a:prstGeom>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Якщо педагог проходив підвищення кваліфікації у суб’єкта підвищення кваліфікації, що має ліцензію на підвищення кваліфікації або провадять освітню діяльність за акредитованою освітньою програмою, визнання результатів не потребує, але  готує та подає до педагогічної ради коротенький звіт про факт проходження кваліфікації</a:t>
            </a:r>
            <a:endParaRPr lang="uk-UA" sz="3200" b="1" dirty="0">
              <a:solidFill>
                <a:srgbClr val="336600"/>
              </a:solidFill>
            </a:endParaRPr>
          </a:p>
        </p:txBody>
      </p:sp>
      <p:pic>
        <p:nvPicPr>
          <p:cNvPr id="13" name="Рисунок 12">
            <a:extLst>
              <a:ext uri="{FF2B5EF4-FFF2-40B4-BE49-F238E27FC236}">
                <a16:creationId xmlns:a16="http://schemas.microsoft.com/office/drawing/2014/main" id="{06046686-DBD2-490C-A7F2-2EB4C76670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37" y="105374"/>
            <a:ext cx="1674919" cy="1288851"/>
          </a:xfrm>
          <a:prstGeom prst="rect">
            <a:avLst/>
          </a:prstGeom>
          <a:ln w="57150">
            <a:noFill/>
          </a:ln>
        </p:spPr>
      </p:pic>
      <p:pic>
        <p:nvPicPr>
          <p:cNvPr id="14" name="Рисунок 13">
            <a:extLst>
              <a:ext uri="{FF2B5EF4-FFF2-40B4-BE49-F238E27FC236}">
                <a16:creationId xmlns:a16="http://schemas.microsoft.com/office/drawing/2014/main" id="{9C0C6718-F9D5-4C64-9E84-C84637A0159B}"/>
              </a:ext>
            </a:extLst>
          </p:cNvPr>
          <p:cNvPicPr>
            <a:picLocks noChangeAspect="1"/>
          </p:cNvPicPr>
          <p:nvPr/>
        </p:nvPicPr>
        <p:blipFill>
          <a:blip r:embed="rId4"/>
          <a:stretch>
            <a:fillRect/>
          </a:stretch>
        </p:blipFill>
        <p:spPr>
          <a:xfrm>
            <a:off x="8211312" y="4441811"/>
            <a:ext cx="3027817" cy="2032714"/>
          </a:xfrm>
          <a:prstGeom prst="rect">
            <a:avLst/>
          </a:prstGeom>
          <a:ln w="57150">
            <a:noFill/>
          </a:ln>
        </p:spPr>
      </p:pic>
    </p:spTree>
    <p:extLst>
      <p:ext uri="{BB962C8B-B14F-4D97-AF65-F5344CB8AC3E}">
        <p14:creationId xmlns:p14="http://schemas.microsoft.com/office/powerpoint/2010/main" val="261096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1393794" y="79899"/>
            <a:ext cx="9783192" cy="2131043"/>
          </a:xfrm>
          <a:solidFill>
            <a:schemeClr val="accent6">
              <a:lumMod val="40000"/>
              <a:lumOff val="60000"/>
            </a:schemeClr>
          </a:solidFill>
        </p:spPr>
        <p:txBody>
          <a:bodyPr>
            <a:noAutofit/>
          </a:bodyPr>
          <a:lstStyle/>
          <a:p>
            <a:r>
              <a:rPr lang="uk-UA" sz="4000" b="1" dirty="0">
                <a:solidFill>
                  <a:srgbClr val="0000CC"/>
                </a:solidFill>
                <a:latin typeface="Times New Roman" panose="02020603050405020304" pitchFamily="18" charset="0"/>
                <a:cs typeface="Times New Roman" panose="02020603050405020304" pitchFamily="18" charset="0"/>
              </a:rPr>
              <a:t>Визнання результатів підвищення кваліфікації педагогічних  працівників</a:t>
            </a:r>
            <a:br>
              <a:rPr lang="uk-UA" sz="3600" b="1" dirty="0">
                <a:solidFill>
                  <a:srgbClr val="0000CC"/>
                </a:solidFill>
              </a:rPr>
            </a:br>
            <a:endParaRPr lang="uk-UA" sz="3600" b="1" dirty="0">
              <a:solidFill>
                <a:srgbClr val="0000CC"/>
              </a:solidFill>
              <a:latin typeface="Times New Roman" panose="02020603050405020304" pitchFamily="18" charset="0"/>
              <a:cs typeface="Times New Roman" panose="02020603050405020304" pitchFamily="18" charset="0"/>
            </a:endParaRP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424334" y="1940353"/>
            <a:ext cx="8546842" cy="4749696"/>
          </a:xfrm>
          <a:solidFill>
            <a:schemeClr val="accent6">
              <a:lumMod val="40000"/>
              <a:lumOff val="60000"/>
            </a:schemeClr>
          </a:solidFill>
        </p:spPr>
        <p:txBody>
          <a:bodyPr>
            <a:noAutofit/>
          </a:bodyPr>
          <a:lstStyle/>
          <a:p>
            <a:r>
              <a:rPr lang="uk-UA" sz="2800" b="1" dirty="0">
                <a:solidFill>
                  <a:srgbClr val="336600"/>
                </a:solidFill>
                <a:latin typeface="Times New Roman" panose="02020603050405020304" pitchFamily="18" charset="0"/>
                <a:cs typeface="Times New Roman" panose="02020603050405020304" pitchFamily="18" charset="0"/>
              </a:rPr>
              <a:t>Результати ПК у суб’єктів підвищення кваліфікації, що мають ліцензію, не потребують окремого визнання чи підтвердження. Питанню ПК педпрацівників можна присвятити  окреме засідання педагогічної ради, або додати до порядку денного одного із засідань педагогічної ради питання  «Про Порядок визнання результатів підвищення кваліфікації педагогічних працівників»</a:t>
            </a:r>
          </a:p>
        </p:txBody>
      </p:sp>
      <p:pic>
        <p:nvPicPr>
          <p:cNvPr id="6" name="Рисунок 5">
            <a:extLst>
              <a:ext uri="{FF2B5EF4-FFF2-40B4-BE49-F238E27FC236}">
                <a16:creationId xmlns:a16="http://schemas.microsoft.com/office/drawing/2014/main" id="{D54843D8-314D-4232-9B0E-CE1EA905C4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461" y="3825551"/>
            <a:ext cx="2995127" cy="2500604"/>
          </a:xfrm>
          <a:prstGeom prst="rect">
            <a:avLst/>
          </a:prstGeom>
        </p:spPr>
      </p:pic>
    </p:spTree>
    <p:extLst>
      <p:ext uri="{BB962C8B-B14F-4D97-AF65-F5344CB8AC3E}">
        <p14:creationId xmlns:p14="http://schemas.microsoft.com/office/powerpoint/2010/main" val="275689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60000"/>
                <a:lumOff val="40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824887" y="2044710"/>
            <a:ext cx="7924226" cy="4103220"/>
          </a:xfrm>
          <a:solidFill>
            <a:schemeClr val="accent6">
              <a:lumMod val="40000"/>
              <a:lumOff val="60000"/>
            </a:schemeClr>
          </a:solidFill>
        </p:spPr>
        <p:txBody>
          <a:bodyPr>
            <a:noAutofit/>
          </a:bodyPr>
          <a:lstStyle/>
          <a:p>
            <a:r>
              <a:rPr lang="uk-UA" sz="3200" b="1" dirty="0">
                <a:solidFill>
                  <a:srgbClr val="336600"/>
                </a:solidFill>
                <a:latin typeface="Times New Roman" panose="02020603050405020304" pitchFamily="18" charset="0"/>
                <a:cs typeface="Times New Roman" panose="02020603050405020304" pitchFamily="18" charset="0"/>
              </a:rPr>
              <a:t>Педагогічний працівник протягом одного місяця після завершення підвищення кваліфікації подає до педагогічної ради закладу   </a:t>
            </a:r>
            <a:r>
              <a:rPr lang="uk-UA" sz="3600" b="1" dirty="0">
                <a:solidFill>
                  <a:srgbClr val="C00000"/>
                </a:solidFill>
                <a:latin typeface="Times New Roman" panose="02020603050405020304" pitchFamily="18" charset="0"/>
                <a:cs typeface="Times New Roman" panose="02020603050405020304" pitchFamily="18" charset="0"/>
              </a:rPr>
              <a:t>клопотання </a:t>
            </a:r>
            <a:r>
              <a:rPr lang="uk-UA" sz="3200" b="1" dirty="0">
                <a:solidFill>
                  <a:srgbClr val="336600"/>
                </a:solidFill>
                <a:latin typeface="Times New Roman" panose="02020603050405020304" pitchFamily="18" charset="0"/>
                <a:cs typeface="Times New Roman" panose="02020603050405020304" pitchFamily="18" charset="0"/>
              </a:rPr>
              <a:t>про визнання результатів підвищення кваліфікації та </a:t>
            </a:r>
            <a:r>
              <a:rPr lang="uk-UA" sz="4000" b="1" dirty="0">
                <a:solidFill>
                  <a:srgbClr val="C00000"/>
                </a:solidFill>
                <a:latin typeface="Times New Roman" panose="02020603050405020304" pitchFamily="18" charset="0"/>
                <a:cs typeface="Times New Roman" panose="02020603050405020304" pitchFamily="18" charset="0"/>
              </a:rPr>
              <a:t>документ про проходження ПК </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5320" y="4680834"/>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2583401" y="6022351"/>
            <a:ext cx="9436963" cy="461665"/>
          </a:xfrm>
          <a:prstGeom prst="rect">
            <a:avLst/>
          </a:prstGeom>
          <a:solidFill>
            <a:schemeClr val="accent6">
              <a:lumMod val="40000"/>
              <a:lumOff val="60000"/>
            </a:schemeClr>
          </a:solidFill>
        </p:spPr>
        <p:txBody>
          <a:bodyPr wrap="square">
            <a:spAutoFit/>
          </a:bodyPr>
          <a:lstStyle/>
          <a:p>
            <a:r>
              <a:rPr lang="uk-UA" sz="2400" b="1" dirty="0">
                <a:solidFill>
                  <a:srgbClr val="336600"/>
                </a:solidFill>
                <a:latin typeface="Times New Roman" panose="02020603050405020304" pitchFamily="18" charset="0"/>
                <a:cs typeface="Times New Roman" panose="02020603050405020304" pitchFamily="18" charset="0"/>
              </a:rPr>
              <a:t>Клопотання педпрацівник подає на ім’я голови педагогічної ради</a:t>
            </a:r>
          </a:p>
        </p:txBody>
      </p:sp>
      <p:pic>
        <p:nvPicPr>
          <p:cNvPr id="3" name="Рисунок 2">
            <a:extLst>
              <a:ext uri="{FF2B5EF4-FFF2-40B4-BE49-F238E27FC236}">
                <a16:creationId xmlns:a16="http://schemas.microsoft.com/office/drawing/2014/main" id="{B4B316A1-C743-4DBB-A255-25D0747594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522" y="3429000"/>
            <a:ext cx="1493301" cy="2115157"/>
          </a:xfrm>
          <a:prstGeom prst="rect">
            <a:avLst/>
          </a:prstGeom>
        </p:spPr>
      </p:pic>
      <p:pic>
        <p:nvPicPr>
          <p:cNvPr id="4" name="Рисунок 3">
            <a:extLst>
              <a:ext uri="{FF2B5EF4-FFF2-40B4-BE49-F238E27FC236}">
                <a16:creationId xmlns:a16="http://schemas.microsoft.com/office/drawing/2014/main" id="{B54319D4-3704-4998-99CD-EF4D59CF76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225" y="5458141"/>
            <a:ext cx="1625273" cy="1147443"/>
          </a:xfrm>
          <a:prstGeom prst="rect">
            <a:avLst/>
          </a:prstGeom>
        </p:spPr>
      </p:pic>
      <p:pic>
        <p:nvPicPr>
          <p:cNvPr id="11" name="Рисунок 10">
            <a:extLst>
              <a:ext uri="{FF2B5EF4-FFF2-40B4-BE49-F238E27FC236}">
                <a16:creationId xmlns:a16="http://schemas.microsoft.com/office/drawing/2014/main" id="{C1508CD6-F088-47B8-9ADF-404BCC612D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271" y="298941"/>
            <a:ext cx="3529715" cy="2435015"/>
          </a:xfrm>
          <a:prstGeom prst="rect">
            <a:avLst/>
          </a:prstGeom>
        </p:spPr>
      </p:pic>
    </p:spTree>
    <p:extLst>
      <p:ext uri="{BB962C8B-B14F-4D97-AF65-F5344CB8AC3E}">
        <p14:creationId xmlns:p14="http://schemas.microsoft.com/office/powerpoint/2010/main" val="321731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60000"/>
                <a:lumOff val="40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373062" y="183382"/>
            <a:ext cx="8569762" cy="6491234"/>
          </a:xfrm>
          <a:solidFill>
            <a:schemeClr val="accent6">
              <a:lumMod val="40000"/>
              <a:lumOff val="60000"/>
            </a:schemeClr>
          </a:solidFill>
        </p:spPr>
        <p:txBody>
          <a:bodyPr>
            <a:noAutofit/>
          </a:bodyPr>
          <a:lstStyle/>
          <a:p>
            <a:r>
              <a:rPr lang="uk-UA" sz="3200" b="1" dirty="0">
                <a:solidFill>
                  <a:srgbClr val="336600"/>
                </a:solidFill>
                <a:latin typeface="Times New Roman" panose="02020603050405020304" pitchFamily="18" charset="0"/>
                <a:cs typeface="Times New Roman" panose="02020603050405020304" pitchFamily="18" charset="0"/>
              </a:rPr>
              <a:t>Для визнання результатів ПК </a:t>
            </a:r>
          </a:p>
          <a:p>
            <a:r>
              <a:rPr lang="uk-UA" sz="3200" b="1" dirty="0">
                <a:solidFill>
                  <a:srgbClr val="336600"/>
                </a:solidFill>
                <a:latin typeface="Times New Roman" panose="02020603050405020304" pitchFamily="18" charset="0"/>
                <a:cs typeface="Times New Roman" panose="02020603050405020304" pitchFamily="18" charset="0"/>
              </a:rPr>
              <a:t>педагогічна рада заслуховує педагогічного працівника щодо якості виконання програми підвищення кваліфікації, тому важливо обговорити та схвалити форму, структуру та зміст звіту педагога про результати підвищення кваліфікації у  суб’єктів підвищення кваліфікації, з якими не укладено договір про надання освітніх послуг з підвищення кваліфікації на відповідний рік. </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1870" y="4415177"/>
            <a:ext cx="8913124" cy="1554615"/>
          </a:xfrm>
          <a:prstGeom prst="rect">
            <a:avLst/>
          </a:prstGeom>
        </p:spPr>
      </p:pic>
      <p:pic>
        <p:nvPicPr>
          <p:cNvPr id="2" name="Рисунок 1">
            <a:extLst>
              <a:ext uri="{FF2B5EF4-FFF2-40B4-BE49-F238E27FC236}">
                <a16:creationId xmlns:a16="http://schemas.microsoft.com/office/drawing/2014/main" id="{2BD80585-BD1E-4055-B357-8F34CA7BEE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1179" y="508811"/>
            <a:ext cx="2605903" cy="2393696"/>
          </a:xfrm>
          <a:prstGeom prst="rect">
            <a:avLst/>
          </a:prstGeom>
          <a:ln w="38100">
            <a:solidFill>
              <a:srgbClr val="0000CC"/>
            </a:solidFill>
          </a:ln>
        </p:spPr>
      </p:pic>
      <p:pic>
        <p:nvPicPr>
          <p:cNvPr id="4" name="Рисунок 3">
            <a:extLst>
              <a:ext uri="{FF2B5EF4-FFF2-40B4-BE49-F238E27FC236}">
                <a16:creationId xmlns:a16="http://schemas.microsoft.com/office/drawing/2014/main" id="{D1CF6DF0-042F-46C8-869C-ECA57825DD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3252" y="4282751"/>
            <a:ext cx="2371980" cy="2066438"/>
          </a:xfrm>
          <a:prstGeom prst="rect">
            <a:avLst/>
          </a:prstGeom>
          <a:ln w="57150">
            <a:solidFill>
              <a:srgbClr val="336600"/>
            </a:solidFill>
          </a:ln>
        </p:spPr>
      </p:pic>
    </p:spTree>
    <p:extLst>
      <p:ext uri="{BB962C8B-B14F-4D97-AF65-F5344CB8AC3E}">
        <p14:creationId xmlns:p14="http://schemas.microsoft.com/office/powerpoint/2010/main" val="281722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412016" y="361572"/>
            <a:ext cx="8325894" cy="6496428"/>
          </a:xfrm>
          <a:solidFill>
            <a:schemeClr val="accent6">
              <a:lumMod val="40000"/>
              <a:lumOff val="60000"/>
            </a:schemeClr>
          </a:solidFill>
        </p:spPr>
        <p:txBody>
          <a:bodyPr>
            <a:noAutofit/>
          </a:bodyPr>
          <a:lstStyle/>
          <a:p>
            <a:r>
              <a:rPr lang="uk-UA" sz="2800" b="1" dirty="0">
                <a:solidFill>
                  <a:srgbClr val="336600"/>
                </a:solidFill>
                <a:latin typeface="Times New Roman" panose="02020603050405020304" pitchFamily="18" charset="0"/>
                <a:cs typeface="Times New Roman" panose="02020603050405020304" pitchFamily="18" charset="0"/>
              </a:rPr>
              <a:t>Звітуючи про проходження підвищення кваліфікації на засіданні педагогічної ради педагог має чітко відповісти на прості запитання:</a:t>
            </a:r>
          </a:p>
          <a:p>
            <a:r>
              <a:rPr lang="uk-UA" sz="2800" b="1" dirty="0">
                <a:solidFill>
                  <a:srgbClr val="336600"/>
                </a:solidFill>
                <a:latin typeface="Times New Roman" panose="02020603050405020304" pitchFamily="18" charset="0"/>
                <a:cs typeface="Times New Roman" panose="02020603050405020304" pitchFamily="18" charset="0"/>
              </a:rPr>
              <a:t>•	чому обрав цей суб’єкт підвищення, чим привернула тема підвищення, яка визначена мета у програмі підвищення;</a:t>
            </a:r>
          </a:p>
          <a:p>
            <a:r>
              <a:rPr lang="uk-UA" sz="2800" b="1" dirty="0">
                <a:solidFill>
                  <a:srgbClr val="336600"/>
                </a:solidFill>
                <a:latin typeface="Times New Roman" panose="02020603050405020304" pitchFamily="18" charset="0"/>
                <a:cs typeface="Times New Roman" panose="02020603050405020304" pitchFamily="18" charset="0"/>
              </a:rPr>
              <a:t>•	що нового почув чи з’ясував для себе, або у чому впевнився;</a:t>
            </a:r>
          </a:p>
          <a:p>
            <a:r>
              <a:rPr lang="uk-UA" sz="2800" b="1" dirty="0">
                <a:solidFill>
                  <a:srgbClr val="336600"/>
                </a:solidFill>
                <a:latin typeface="Times New Roman" panose="02020603050405020304" pitchFamily="18" charset="0"/>
                <a:cs typeface="Times New Roman" panose="02020603050405020304" pitchFamily="18" charset="0"/>
              </a:rPr>
              <a:t>•	які практичні завдання виконував, з чим впорався, що було складним;</a:t>
            </a:r>
          </a:p>
          <a:p>
            <a:r>
              <a:rPr lang="uk-UA" sz="2800" b="1" dirty="0">
                <a:solidFill>
                  <a:srgbClr val="336600"/>
                </a:solidFill>
                <a:latin typeface="Times New Roman" panose="02020603050405020304" pitchFamily="18" charset="0"/>
                <a:cs typeface="Times New Roman" panose="02020603050405020304" pitchFamily="18" charset="0"/>
              </a:rPr>
              <a:t>•	що планує використовувати у власній роботі тощо.</a:t>
            </a:r>
          </a:p>
          <a:p>
            <a:endParaRPr lang="uk-UA" sz="2800" b="1" dirty="0">
              <a:solidFill>
                <a:srgbClr val="336600"/>
              </a:solidFill>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1242" y="4661446"/>
            <a:ext cx="8913124" cy="1554615"/>
          </a:xfrm>
          <a:prstGeom prst="rect">
            <a:avLst/>
          </a:prstGeom>
        </p:spPr>
      </p:pic>
      <p:pic>
        <p:nvPicPr>
          <p:cNvPr id="4" name="Рисунок 3">
            <a:extLst>
              <a:ext uri="{FF2B5EF4-FFF2-40B4-BE49-F238E27FC236}">
                <a16:creationId xmlns:a16="http://schemas.microsoft.com/office/drawing/2014/main" id="{2EE2F04F-280C-450E-BFCA-62F3A2D4C4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556" y="4413380"/>
            <a:ext cx="2855244" cy="1967184"/>
          </a:xfrm>
          <a:prstGeom prst="rect">
            <a:avLst/>
          </a:prstGeom>
          <a:ln w="57150">
            <a:solidFill>
              <a:srgbClr val="0000CC"/>
            </a:solidFill>
          </a:ln>
        </p:spPr>
      </p:pic>
      <p:pic>
        <p:nvPicPr>
          <p:cNvPr id="5" name="Рисунок 4">
            <a:extLst>
              <a:ext uri="{FF2B5EF4-FFF2-40B4-BE49-F238E27FC236}">
                <a16:creationId xmlns:a16="http://schemas.microsoft.com/office/drawing/2014/main" id="{8635B21D-0001-4B22-82D1-A828FDE1F1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0507" y="708698"/>
            <a:ext cx="2258008" cy="2193121"/>
          </a:xfrm>
          <a:prstGeom prst="rect">
            <a:avLst/>
          </a:prstGeom>
          <a:ln w="57150">
            <a:solidFill>
              <a:srgbClr val="0000CC"/>
            </a:solidFill>
          </a:ln>
        </p:spPr>
      </p:pic>
    </p:spTree>
    <p:extLst>
      <p:ext uri="{BB962C8B-B14F-4D97-AF65-F5344CB8AC3E}">
        <p14:creationId xmlns:p14="http://schemas.microsoft.com/office/powerpoint/2010/main" val="134213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352854" y="171915"/>
            <a:ext cx="11747409" cy="1717504"/>
          </a:xfrm>
          <a:solidFill>
            <a:schemeClr val="accent5">
              <a:lumMod val="20000"/>
              <a:lumOff val="80000"/>
            </a:schemeClr>
          </a:solidFill>
        </p:spPr>
        <p:txBody>
          <a:bodyPr>
            <a:noAutofit/>
          </a:bodyPr>
          <a:lstStyle/>
          <a:p>
            <a:r>
              <a:rPr lang="uk-UA" sz="3200" b="1" dirty="0">
                <a:solidFill>
                  <a:srgbClr val="0000CC"/>
                </a:solidFill>
                <a:latin typeface="Times New Roman" panose="02020603050405020304" pitchFamily="18" charset="0"/>
                <a:cs typeface="Times New Roman" panose="02020603050405020304" pitchFamily="18" charset="0"/>
              </a:rPr>
              <a:t>Результати ПК у суб’єктів підвищення кваліфікації визнаються рішенням педагогічної ради за наявності таких вимог:</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935978" y="1479037"/>
            <a:ext cx="8163664" cy="5207048"/>
          </a:xfrm>
          <a:solidFill>
            <a:schemeClr val="accent6">
              <a:lumMod val="40000"/>
              <a:lumOff val="60000"/>
            </a:schemeClr>
          </a:solidFill>
        </p:spPr>
        <p:txBody>
          <a:bodyPr>
            <a:noAutofit/>
          </a:bodyPr>
          <a:lstStyle/>
          <a:p>
            <a:r>
              <a:rPr lang="uk-UA" sz="2400" b="1" dirty="0">
                <a:solidFill>
                  <a:srgbClr val="336600"/>
                </a:solidFill>
                <a:latin typeface="Times New Roman" panose="02020603050405020304" pitchFamily="18" charset="0"/>
                <a:cs typeface="Times New Roman" panose="02020603050405020304" pitchFamily="18" charset="0"/>
              </a:rPr>
              <a:t>наявність у документі про підвищення кваліфікації таких відомостей: </a:t>
            </a:r>
          </a:p>
          <a:p>
            <a:r>
              <a:rPr lang="uk-UA" sz="2400" b="1" dirty="0">
                <a:solidFill>
                  <a:srgbClr val="336600"/>
                </a:solidFill>
                <a:latin typeface="Times New Roman" panose="02020603050405020304" pitchFamily="18" charset="0"/>
                <a:cs typeface="Times New Roman" panose="02020603050405020304" pitchFamily="18" charset="0"/>
              </a:rPr>
              <a:t>- повне найменування суб’єкта ПК; </a:t>
            </a:r>
          </a:p>
          <a:p>
            <a:r>
              <a:rPr lang="uk-UA" sz="2400" b="1" dirty="0">
                <a:solidFill>
                  <a:srgbClr val="336600"/>
                </a:solidFill>
                <a:latin typeface="Times New Roman" panose="02020603050405020304" pitchFamily="18" charset="0"/>
                <a:cs typeface="Times New Roman" panose="02020603050405020304" pitchFamily="18" charset="0"/>
              </a:rPr>
              <a:t>- тема (напрям, найменування);</a:t>
            </a:r>
          </a:p>
          <a:p>
            <a:r>
              <a:rPr lang="uk-UA" sz="2400" b="1" dirty="0">
                <a:solidFill>
                  <a:srgbClr val="336600"/>
                </a:solidFill>
                <a:latin typeface="Times New Roman" panose="02020603050405020304" pitchFamily="18" charset="0"/>
                <a:cs typeface="Times New Roman" panose="02020603050405020304" pitchFamily="18" charset="0"/>
              </a:rPr>
              <a:t>- обсяг (тривалість) підвищення кваліфікації у годинах та/або кредитах ЄКТС; </a:t>
            </a:r>
          </a:p>
          <a:p>
            <a:r>
              <a:rPr lang="uk-UA" sz="2400" b="1" dirty="0">
                <a:solidFill>
                  <a:srgbClr val="336600"/>
                </a:solidFill>
                <a:latin typeface="Times New Roman" panose="02020603050405020304" pitchFamily="18" charset="0"/>
                <a:cs typeface="Times New Roman" panose="02020603050405020304" pitchFamily="18" charset="0"/>
              </a:rPr>
              <a:t>- прізвище, ім’я та по батькові особи, яка підвищила кваліфікацію; </a:t>
            </a:r>
          </a:p>
          <a:p>
            <a:r>
              <a:rPr lang="uk-UA" sz="2400" b="1" dirty="0">
                <a:solidFill>
                  <a:srgbClr val="336600"/>
                </a:solidFill>
                <a:latin typeface="Times New Roman" panose="02020603050405020304" pitchFamily="18" charset="0"/>
                <a:cs typeface="Times New Roman" panose="02020603050405020304" pitchFamily="18" charset="0"/>
              </a:rPr>
              <a:t>- опис досягнутих результатів навчання; </a:t>
            </a:r>
          </a:p>
          <a:p>
            <a:r>
              <a:rPr lang="uk-UA" sz="2400" b="1" dirty="0">
                <a:solidFill>
                  <a:srgbClr val="336600"/>
                </a:solidFill>
                <a:latin typeface="Times New Roman" panose="02020603050405020304" pitchFamily="18" charset="0"/>
                <a:cs typeface="Times New Roman" panose="02020603050405020304" pitchFamily="18" charset="0"/>
              </a:rPr>
              <a:t>- дата видачі та обліковий запис документа</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9928" y="5842008"/>
            <a:ext cx="8913124" cy="1554615"/>
          </a:xfrm>
          <a:prstGeom prst="rect">
            <a:avLst/>
          </a:prstGeom>
        </p:spPr>
      </p:pic>
      <p:cxnSp>
        <p:nvCxnSpPr>
          <p:cNvPr id="3" name="Сполучна лінія: уступом 2">
            <a:extLst>
              <a:ext uri="{FF2B5EF4-FFF2-40B4-BE49-F238E27FC236}">
                <a16:creationId xmlns:a16="http://schemas.microsoft.com/office/drawing/2014/main" id="{209D3D1B-AD1C-42B0-BCE0-D7F2D2B2295F}"/>
              </a:ext>
            </a:extLst>
          </p:cNvPr>
          <p:cNvCxnSpPr>
            <a:cxnSpLocks/>
          </p:cNvCxnSpPr>
          <p:nvPr/>
        </p:nvCxnSpPr>
        <p:spPr>
          <a:xfrm>
            <a:off x="1620412" y="1650952"/>
            <a:ext cx="2177147" cy="625717"/>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6" name="Рисунок 15">
            <a:extLst>
              <a:ext uri="{FF2B5EF4-FFF2-40B4-BE49-F238E27FC236}">
                <a16:creationId xmlns:a16="http://schemas.microsoft.com/office/drawing/2014/main" id="{F3049ABF-CFAB-457D-932A-8DAD4FF249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063" y="3881535"/>
            <a:ext cx="3423293" cy="2494650"/>
          </a:xfrm>
          <a:prstGeom prst="rect">
            <a:avLst/>
          </a:prstGeom>
        </p:spPr>
      </p:pic>
    </p:spTree>
    <p:extLst>
      <p:ext uri="{BB962C8B-B14F-4D97-AF65-F5344CB8AC3E}">
        <p14:creationId xmlns:p14="http://schemas.microsoft.com/office/powerpoint/2010/main" val="219375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051560" y="164593"/>
            <a:ext cx="8763356" cy="6507064"/>
          </a:xfrm>
          <a:solidFill>
            <a:schemeClr val="accent6">
              <a:lumMod val="40000"/>
              <a:lumOff val="60000"/>
            </a:schemeClr>
          </a:solidFill>
        </p:spPr>
        <p:txBody>
          <a:bodyPr>
            <a:noAutofit/>
          </a:bodyPr>
          <a:lstStyle/>
          <a:p>
            <a:r>
              <a:rPr lang="uk-UA" b="1" dirty="0">
                <a:solidFill>
                  <a:srgbClr val="336600"/>
                </a:solidFill>
                <a:latin typeface="Times New Roman" panose="02020603050405020304" pitchFamily="18" charset="0"/>
                <a:cs typeface="Times New Roman" panose="02020603050405020304" pitchFamily="18" charset="0"/>
              </a:rPr>
              <a:t>Б) </a:t>
            </a:r>
            <a:r>
              <a:rPr lang="uk-UA" sz="2400" b="1" dirty="0">
                <a:solidFill>
                  <a:srgbClr val="336600"/>
                </a:solidFill>
                <a:latin typeface="Times New Roman" panose="02020603050405020304" pitchFamily="18" charset="0"/>
                <a:cs typeface="Times New Roman" panose="02020603050405020304" pitchFamily="18" charset="0"/>
              </a:rPr>
              <a:t>наявність інформації про суб'єкта підвищення кваліфікації: </a:t>
            </a:r>
          </a:p>
          <a:p>
            <a:r>
              <a:rPr lang="uk-UA" sz="2400" b="1" dirty="0">
                <a:solidFill>
                  <a:srgbClr val="336600"/>
                </a:solidFill>
                <a:latin typeface="Times New Roman" panose="02020603050405020304" pitchFamily="18" charset="0"/>
                <a:cs typeface="Times New Roman" panose="02020603050405020304" pitchFamily="18" charset="0"/>
              </a:rPr>
              <a:t>- наявність у суб'єкта підвищення кваліфікації КВЕД (коду економічного виду діяльності): 85.59 - інші види освіти та 85.60 - допоміжна діяльність у сфері освіти), що надає право надавати освітні послуги;</a:t>
            </a:r>
          </a:p>
          <a:p>
            <a:r>
              <a:rPr lang="uk-UA" sz="2400" b="1" dirty="0">
                <a:solidFill>
                  <a:srgbClr val="336600"/>
                </a:solidFill>
                <a:latin typeface="Times New Roman" panose="02020603050405020304" pitchFamily="18" charset="0"/>
                <a:cs typeface="Times New Roman" panose="02020603050405020304" pitchFamily="18" charset="0"/>
              </a:rPr>
              <a:t>- наявність веб-сайту суб’єкта підвищення кваліфікації, оприлюднення на ньому програм підвищення кваліфікації і їх відповідність вимогам законодавства, зокрема, пункту 10 Порядку підвищення кваліфікації педагогічних і науково-педагогічних працівників; </a:t>
            </a:r>
          </a:p>
          <a:p>
            <a:r>
              <a:rPr lang="uk-UA" sz="2400" b="1" dirty="0">
                <a:solidFill>
                  <a:srgbClr val="336600"/>
                </a:solidFill>
                <a:latin typeface="Times New Roman" panose="02020603050405020304" pitchFamily="18" charset="0"/>
                <a:cs typeface="Times New Roman" panose="02020603050405020304" pitchFamily="18" charset="0"/>
              </a:rPr>
              <a:t>- наявність зразка документа про підвищення кваліфікації, його оприлюднення суб’єктом підвищення кваліфікації на своєму веб-сайті та наявність у ньому інформації, визначеної пунктом 13 згаданого Порядку підвищення кваліфікації </a:t>
            </a:r>
          </a:p>
          <a:p>
            <a:endParaRPr lang="uk-UA" sz="2400" b="1" dirty="0">
              <a:solidFill>
                <a:srgbClr val="336600"/>
              </a:solidFill>
              <a:latin typeface="Times New Roman" panose="02020603050405020304" pitchFamily="18" charset="0"/>
              <a:cs typeface="Times New Roman" panose="02020603050405020304" pitchFamily="18" charset="0"/>
            </a:endParaRPr>
          </a:p>
          <a:p>
            <a:endParaRPr lang="uk-UA" sz="2800" b="1" dirty="0">
              <a:solidFill>
                <a:srgbClr val="3366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C0BB90AF-AF41-44BD-BCED-7D08498D0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6122" y="5351555"/>
            <a:ext cx="2068471" cy="1237805"/>
          </a:xfrm>
          <a:prstGeom prst="rect">
            <a:avLst/>
          </a:prstGeom>
        </p:spPr>
      </p:pic>
      <p:pic>
        <p:nvPicPr>
          <p:cNvPr id="5" name="Рисунок 4">
            <a:extLst>
              <a:ext uri="{FF2B5EF4-FFF2-40B4-BE49-F238E27FC236}">
                <a16:creationId xmlns:a16="http://schemas.microsoft.com/office/drawing/2014/main" id="{ECA7B07A-8465-4422-8648-43ACEBEA2F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14916" y="1397644"/>
            <a:ext cx="2241880" cy="3160360"/>
          </a:xfrm>
          <a:prstGeom prst="rect">
            <a:avLst/>
          </a:prstGeom>
        </p:spPr>
      </p:pic>
    </p:spTree>
    <p:extLst>
      <p:ext uri="{BB962C8B-B14F-4D97-AF65-F5344CB8AC3E}">
        <p14:creationId xmlns:p14="http://schemas.microsoft.com/office/powerpoint/2010/main" val="695632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40000"/>
                <a:lumOff val="60000"/>
              </a:schemeClr>
            </a:gs>
            <a:gs pos="7000">
              <a:srgbClr val="0070C0"/>
            </a:gs>
            <a:gs pos="60750">
              <a:srgbClr val="E7EED3"/>
            </a:gs>
            <a:gs pos="29000">
              <a:srgbClr val="EFF4E2"/>
            </a:gs>
            <a:gs pos="41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9F973A-8E01-40DA-AB77-6ADF7828FAC2}"/>
              </a:ext>
            </a:extLst>
          </p:cNvPr>
          <p:cNvSpPr>
            <a:spLocks noGrp="1"/>
          </p:cNvSpPr>
          <p:nvPr>
            <p:ph type="title"/>
          </p:nvPr>
        </p:nvSpPr>
        <p:spPr>
          <a:xfrm>
            <a:off x="2610127" y="339979"/>
            <a:ext cx="8865077" cy="4558537"/>
          </a:xfrm>
          <a:solidFill>
            <a:schemeClr val="accent5">
              <a:lumMod val="20000"/>
              <a:lumOff val="80000"/>
            </a:schemeClr>
          </a:solidFill>
        </p:spPr>
        <p:txBody>
          <a:bodyPr>
            <a:noAutofit/>
          </a:bodyPr>
          <a:lstStyle/>
          <a:p>
            <a:r>
              <a:rPr lang="uk-UA" sz="3600" b="1" dirty="0">
                <a:solidFill>
                  <a:srgbClr val="336600"/>
                </a:solidFill>
                <a:latin typeface="Times New Roman" panose="02020603050405020304" pitchFamily="18" charset="0"/>
                <a:cs typeface="Times New Roman" panose="02020603050405020304" pitchFamily="18" charset="0"/>
              </a:rPr>
              <a:t>Організація і проведення ПК педагогічних працівників ЗДО здійснюється на підставі документу - «ПОРЯДОК  підвищення кваліфікації педагогічних і науково-педагогічних працівників»  затверджених постановою Кабінету Міністрів України від 21 серпня 2019 р. № 800 (із змінами, внесеними згідно з Постановою КМ № 1133 від 27.12.2019).</a:t>
            </a:r>
          </a:p>
        </p:txBody>
      </p:sp>
      <p:pic>
        <p:nvPicPr>
          <p:cNvPr id="3" name="Рисунок 2">
            <a:extLst>
              <a:ext uri="{FF2B5EF4-FFF2-40B4-BE49-F238E27FC236}">
                <a16:creationId xmlns:a16="http://schemas.microsoft.com/office/drawing/2014/main" id="{5CE790E4-1D10-40F2-8E59-27D72F1AC2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37773" y="4807974"/>
            <a:ext cx="3884725" cy="1978736"/>
          </a:xfrm>
          <a:prstGeom prst="rect">
            <a:avLst/>
          </a:prstGeom>
          <a:ln w="57150">
            <a:noFill/>
          </a:ln>
          <a:effectLst>
            <a:glow rad="228600">
              <a:schemeClr val="accent2">
                <a:satMod val="175000"/>
                <a:alpha val="40000"/>
              </a:schemeClr>
            </a:glow>
          </a:effectLst>
        </p:spPr>
      </p:pic>
      <p:pic>
        <p:nvPicPr>
          <p:cNvPr id="7" name="Рисунок 6">
            <a:extLst>
              <a:ext uri="{FF2B5EF4-FFF2-40B4-BE49-F238E27FC236}">
                <a16:creationId xmlns:a16="http://schemas.microsoft.com/office/drawing/2014/main" id="{34F3BEA8-6725-488A-8603-ED5FF0555B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618" y="410624"/>
            <a:ext cx="1971231" cy="1671356"/>
          </a:xfrm>
          <a:prstGeom prst="rect">
            <a:avLst/>
          </a:prstGeom>
          <a:ln>
            <a:noFill/>
          </a:ln>
        </p:spPr>
      </p:pic>
    </p:spTree>
    <p:extLst>
      <p:ext uri="{BB962C8B-B14F-4D97-AF65-F5344CB8AC3E}">
        <p14:creationId xmlns:p14="http://schemas.microsoft.com/office/powerpoint/2010/main" val="3460056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13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1870" y="4415177"/>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2573360" y="107198"/>
            <a:ext cx="9547589" cy="5963573"/>
          </a:xfrm>
          <a:prstGeom prst="rect">
            <a:avLst/>
          </a:prstGeom>
          <a:solidFill>
            <a:schemeClr val="accent6">
              <a:lumMod val="40000"/>
              <a:lumOff val="60000"/>
            </a:schemeClr>
          </a:solidFill>
        </p:spPr>
        <p:txBody>
          <a:bodyPr wrap="square">
            <a:spAutoFit/>
          </a:bodyPr>
          <a:lstStyle/>
          <a:p>
            <a:endParaRPr lang="uk-UA" sz="2400" b="1" dirty="0">
              <a:solidFill>
                <a:srgbClr val="336600"/>
              </a:solidFill>
              <a:latin typeface="Times New Roman" panose="02020603050405020304" pitchFamily="18" charset="0"/>
              <a:cs typeface="Times New Roman" panose="02020603050405020304" pitchFamily="18" charset="0"/>
            </a:endParaRPr>
          </a:p>
        </p:txBody>
      </p:sp>
      <p:sp>
        <p:nvSpPr>
          <p:cNvPr id="2" name="Прямокутник 1">
            <a:extLst>
              <a:ext uri="{FF2B5EF4-FFF2-40B4-BE49-F238E27FC236}">
                <a16:creationId xmlns:a16="http://schemas.microsoft.com/office/drawing/2014/main" id="{59DBDED9-855B-4022-8B48-E036714A6F6B}"/>
              </a:ext>
            </a:extLst>
          </p:cNvPr>
          <p:cNvSpPr/>
          <p:nvPr/>
        </p:nvSpPr>
        <p:spPr>
          <a:xfrm>
            <a:off x="2573360" y="488273"/>
            <a:ext cx="9411494" cy="5201424"/>
          </a:xfrm>
          <a:prstGeom prst="rect">
            <a:avLst/>
          </a:prstGeom>
        </p:spPr>
        <p:txBody>
          <a:bodyPr wrap="square">
            <a:spAutoFit/>
          </a:bodyPr>
          <a:lstStyle/>
          <a:p>
            <a:r>
              <a:rPr lang="uk-UA" sz="3200" b="1" dirty="0">
                <a:solidFill>
                  <a:srgbClr val="0000CC"/>
                </a:solidFill>
                <a:latin typeface="Times New Roman" panose="02020603050405020304" pitchFamily="18" charset="0"/>
                <a:cs typeface="Times New Roman" panose="02020603050405020304" pitchFamily="18" charset="0"/>
              </a:rPr>
              <a:t>Документи про ПК </a:t>
            </a:r>
            <a:r>
              <a:rPr lang="uk-UA" sz="2400" b="1" i="1" dirty="0">
                <a:solidFill>
                  <a:srgbClr val="0000CC"/>
                </a:solidFill>
                <a:latin typeface="Times New Roman" panose="02020603050405020304" pitchFamily="18" charset="0"/>
                <a:cs typeface="Times New Roman" panose="02020603050405020304" pitchFamily="18" charset="0"/>
              </a:rPr>
              <a:t>(сертифікати, свідоцтва тощо)</a:t>
            </a:r>
            <a:r>
              <a:rPr lang="uk-UA" sz="2400" b="1" i="1"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a:t>
            </a:r>
            <a:r>
              <a:rPr lang="uk-UA" sz="2400" b="1" dirty="0">
                <a:solidFill>
                  <a:srgbClr val="336600"/>
                </a:solidFill>
                <a:latin typeface="Times New Roman" panose="02020603050405020304" pitchFamily="18" charset="0"/>
                <a:cs typeface="Times New Roman" panose="02020603050405020304" pitchFamily="18" charset="0"/>
              </a:rPr>
              <a:t>що були видані за результатами проходження підвищення кваліфікації у суб’єктів підвищення кваліфікації – нерезидентів України, можуть містити іншу інформацію та </a:t>
            </a:r>
            <a:r>
              <a:rPr lang="uk-UA" sz="3200" b="1" dirty="0">
                <a:solidFill>
                  <a:srgbClr val="0000CC"/>
                </a:solidFill>
                <a:latin typeface="Times New Roman" panose="02020603050405020304" pitchFamily="18" charset="0"/>
                <a:cs typeface="Times New Roman" panose="02020603050405020304" pitchFamily="18" charset="0"/>
              </a:rPr>
              <a:t>потребують визнання педагогічною радою закладу згідно з внутрішнім  Порядком.</a:t>
            </a:r>
          </a:p>
          <a:p>
            <a:r>
              <a:rPr lang="uk-UA" dirty="0">
                <a:latin typeface="Times New Roman" panose="02020603050405020304" pitchFamily="18" charset="0"/>
                <a:cs typeface="Times New Roman" panose="02020603050405020304" pitchFamily="18" charset="0"/>
              </a:rPr>
              <a:t>    </a:t>
            </a:r>
            <a:r>
              <a:rPr lang="uk-UA" sz="2400" b="1" dirty="0">
                <a:solidFill>
                  <a:srgbClr val="336600"/>
                </a:solidFill>
                <a:latin typeface="Times New Roman" panose="02020603050405020304" pitchFamily="18" charset="0"/>
                <a:cs typeface="Times New Roman" panose="02020603050405020304" pitchFamily="18" charset="0"/>
              </a:rPr>
              <a:t>Якщо педагогічна рада виявила відповідність документу про підвищення кваліфікації та суб’єкта підвищення кваліфікації вище зазначеним вимогам, то рішення можна формулювати так:</a:t>
            </a:r>
          </a:p>
          <a:p>
            <a:r>
              <a:rPr lang="uk-UA" sz="2000" b="1" dirty="0">
                <a:solidFill>
                  <a:srgbClr val="336600"/>
                </a:solidFill>
                <a:latin typeface="Times New Roman" panose="02020603050405020304" pitchFamily="18" charset="0"/>
                <a:cs typeface="Times New Roman" panose="02020603050405020304" pitchFamily="18" charset="0"/>
              </a:rPr>
              <a:t>Результати підвищення кваліфікації, які вихователь                                  </a:t>
            </a:r>
            <a:r>
              <a:rPr lang="uk-UA" sz="2400" b="1" dirty="0" err="1">
                <a:solidFill>
                  <a:srgbClr val="336600"/>
                </a:solidFill>
                <a:latin typeface="Times New Roman" panose="02020603050405020304" pitchFamily="18" charset="0"/>
                <a:cs typeface="Times New Roman" panose="02020603050405020304" pitchFamily="18" charset="0"/>
              </a:rPr>
              <a:t>Швейцер</a:t>
            </a:r>
            <a:r>
              <a:rPr lang="uk-UA" sz="2400" b="1" dirty="0">
                <a:solidFill>
                  <a:srgbClr val="336600"/>
                </a:solidFill>
                <a:latin typeface="Times New Roman" panose="02020603050405020304" pitchFamily="18" charset="0"/>
                <a:cs typeface="Times New Roman" panose="02020603050405020304" pitchFamily="18" charset="0"/>
              </a:rPr>
              <a:t> Наталія Петрівна  </a:t>
            </a:r>
            <a:r>
              <a:rPr lang="uk-UA" sz="2000" b="1" dirty="0">
                <a:solidFill>
                  <a:srgbClr val="336600"/>
                </a:solidFill>
                <a:latin typeface="Times New Roman" panose="02020603050405020304" pitchFamily="18" charset="0"/>
                <a:cs typeface="Times New Roman" panose="02020603050405020304" pitchFamily="18" charset="0"/>
              </a:rPr>
              <a:t>проходила (місце та форма),                      </a:t>
            </a:r>
            <a:r>
              <a:rPr lang="uk-UA" sz="3200" b="1" i="1" dirty="0">
                <a:solidFill>
                  <a:srgbClr val="C00000"/>
                </a:solidFill>
                <a:latin typeface="Times New Roman" panose="02020603050405020304" pitchFamily="18" charset="0"/>
                <a:cs typeface="Times New Roman" panose="02020603050405020304" pitchFamily="18" charset="0"/>
              </a:rPr>
              <a:t>вважати визнаними</a:t>
            </a:r>
          </a:p>
        </p:txBody>
      </p:sp>
      <p:pic>
        <p:nvPicPr>
          <p:cNvPr id="3" name="Рисунок 2">
            <a:extLst>
              <a:ext uri="{FF2B5EF4-FFF2-40B4-BE49-F238E27FC236}">
                <a16:creationId xmlns:a16="http://schemas.microsoft.com/office/drawing/2014/main" id="{92A441CD-4090-4FCC-9ABA-3F0E61B45D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544" y="951151"/>
            <a:ext cx="2143721" cy="1787111"/>
          </a:xfrm>
          <a:prstGeom prst="rect">
            <a:avLst/>
          </a:prstGeom>
        </p:spPr>
      </p:pic>
    </p:spTree>
    <p:extLst>
      <p:ext uri="{BB962C8B-B14F-4D97-AF65-F5344CB8AC3E}">
        <p14:creationId xmlns:p14="http://schemas.microsoft.com/office/powerpoint/2010/main" val="345304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40000"/>
                <a:lumOff val="60000"/>
              </a:schemeClr>
            </a:gs>
            <a:gs pos="97753">
              <a:schemeClr val="accent6">
                <a:lumMod val="75000"/>
              </a:schemeClr>
            </a:gs>
            <a:gs pos="41000">
              <a:schemeClr val="accent6">
                <a:lumMod val="75000"/>
              </a:schemeClr>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B27A9100-F2CE-4A4A-988C-1F85AA2A8258}"/>
              </a:ext>
            </a:extLst>
          </p:cNvPr>
          <p:cNvSpPr/>
          <p:nvPr/>
        </p:nvSpPr>
        <p:spPr>
          <a:xfrm>
            <a:off x="384095" y="95028"/>
            <a:ext cx="10369118" cy="1631216"/>
          </a:xfrm>
          <a:prstGeom prst="rect">
            <a:avLst/>
          </a:prstGeom>
          <a:solidFill>
            <a:schemeClr val="accent6">
              <a:lumMod val="40000"/>
              <a:lumOff val="60000"/>
            </a:schemeClr>
          </a:solidFill>
        </p:spPr>
        <p:txBody>
          <a:bodyPr wrap="square">
            <a:spAutoFit/>
          </a:bodyPr>
          <a:lstStyle/>
          <a:p>
            <a:r>
              <a:rPr lang="ru-RU" sz="3200" b="1" dirty="0" err="1">
                <a:solidFill>
                  <a:srgbClr val="0000CC"/>
                </a:solidFill>
                <a:latin typeface="Times New Roman" panose="02020603050405020304" pitchFamily="18" charset="0"/>
                <a:cs typeface="Times New Roman" panose="02020603050405020304" pitchFamily="18" charset="0"/>
              </a:rPr>
              <a:t>Рішення</a:t>
            </a:r>
            <a:r>
              <a:rPr lang="ru-RU" sz="3200" b="1" dirty="0">
                <a:solidFill>
                  <a:srgbClr val="0000CC"/>
                </a:solidFill>
                <a:latin typeface="Times New Roman" panose="02020603050405020304" pitchFamily="18" charset="0"/>
                <a:cs typeface="Times New Roman" panose="02020603050405020304" pitchFamily="18" charset="0"/>
              </a:rPr>
              <a:t> про</a:t>
            </a:r>
            <a:r>
              <a:rPr lang="ru-RU" sz="2800" b="1" dirty="0">
                <a:solidFill>
                  <a:srgbClr val="0000CC"/>
                </a:solidFill>
                <a:latin typeface="Times New Roman" panose="02020603050405020304" pitchFamily="18" charset="0"/>
                <a:cs typeface="Times New Roman" panose="02020603050405020304" pitchFamily="18" charset="0"/>
              </a:rPr>
              <a:t> </a:t>
            </a:r>
            <a:r>
              <a:rPr lang="ru-RU" sz="4400" b="1" dirty="0" err="1">
                <a:solidFill>
                  <a:srgbClr val="C00000"/>
                </a:solidFill>
                <a:latin typeface="Times New Roman" panose="02020603050405020304" pitchFamily="18" charset="0"/>
                <a:cs typeface="Times New Roman" panose="02020603050405020304" pitchFamily="18" charset="0"/>
              </a:rPr>
              <a:t>відмову</a:t>
            </a:r>
            <a:r>
              <a:rPr lang="ru-RU" sz="2800" b="1" dirty="0">
                <a:solidFill>
                  <a:srgbClr val="0000CC"/>
                </a:solidFill>
                <a:latin typeface="Times New Roman" panose="02020603050405020304" pitchFamily="18" charset="0"/>
                <a:cs typeface="Times New Roman" panose="02020603050405020304" pitchFamily="18" charset="0"/>
              </a:rPr>
              <a:t> </a:t>
            </a:r>
            <a:r>
              <a:rPr lang="ru-RU" sz="3200" b="1" dirty="0">
                <a:solidFill>
                  <a:srgbClr val="0000CC"/>
                </a:solidFill>
                <a:latin typeface="Times New Roman" panose="02020603050405020304" pitchFamily="18" charset="0"/>
                <a:cs typeface="Times New Roman" panose="02020603050405020304" pitchFamily="18" charset="0"/>
              </a:rPr>
              <a:t>у </a:t>
            </a:r>
            <a:r>
              <a:rPr lang="ru-RU" sz="3200" b="1" dirty="0" err="1">
                <a:solidFill>
                  <a:srgbClr val="0000CC"/>
                </a:solidFill>
                <a:latin typeface="Times New Roman" panose="02020603050405020304" pitchFamily="18" charset="0"/>
                <a:cs typeface="Times New Roman" panose="02020603050405020304" pitchFamily="18" charset="0"/>
              </a:rPr>
              <a:t>визнанні</a:t>
            </a:r>
            <a:r>
              <a:rPr lang="ru-RU" sz="3200" b="1" dirty="0">
                <a:solidFill>
                  <a:srgbClr val="0000CC"/>
                </a:solidFill>
                <a:latin typeface="Times New Roman" panose="02020603050405020304" pitchFamily="18" charset="0"/>
                <a:cs typeface="Times New Roman" panose="02020603050405020304" pitchFamily="18" charset="0"/>
              </a:rPr>
              <a:t> документа про </a:t>
            </a:r>
            <a:r>
              <a:rPr lang="ru-RU" sz="3200" b="1" dirty="0" err="1">
                <a:solidFill>
                  <a:srgbClr val="0000CC"/>
                </a:solidFill>
                <a:latin typeface="Times New Roman" panose="02020603050405020304" pitchFamily="18" charset="0"/>
                <a:cs typeface="Times New Roman" panose="02020603050405020304" pitchFamily="18" charset="0"/>
              </a:rPr>
              <a:t>підвищення</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кваліфікації</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приймається</a:t>
            </a:r>
            <a:r>
              <a:rPr lang="ru-RU" sz="3200" b="1" dirty="0">
                <a:solidFill>
                  <a:srgbClr val="0000CC"/>
                </a:solidFill>
                <a:latin typeface="Times New Roman" panose="02020603050405020304" pitchFamily="18" charset="0"/>
                <a:cs typeface="Times New Roman" panose="02020603050405020304" pitchFamily="18" charset="0"/>
              </a:rPr>
              <a:t> у </a:t>
            </a:r>
            <a:r>
              <a:rPr lang="ru-RU" sz="3200" b="1" dirty="0" err="1">
                <a:solidFill>
                  <a:srgbClr val="0000CC"/>
                </a:solidFill>
                <a:latin typeface="Times New Roman" panose="02020603050405020304" pitchFamily="18" charset="0"/>
                <a:cs typeface="Times New Roman" panose="02020603050405020304" pitchFamily="18" charset="0"/>
              </a:rPr>
              <a:t>разі</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якщо</a:t>
            </a:r>
            <a:r>
              <a:rPr lang="ru-RU" sz="3200" b="1" dirty="0">
                <a:solidFill>
                  <a:srgbClr val="0000CC"/>
                </a:solidFill>
                <a:latin typeface="Times New Roman" panose="02020603050405020304" pitchFamily="18" charset="0"/>
                <a:cs typeface="Times New Roman" panose="02020603050405020304" pitchFamily="18" charset="0"/>
              </a:rPr>
              <a:t>: </a:t>
            </a:r>
          </a:p>
          <a:p>
            <a:r>
              <a:rPr lang="ru-RU" sz="2400" b="1" dirty="0">
                <a:solidFill>
                  <a:srgbClr val="336600"/>
                </a:solidFill>
                <a:latin typeface="Times New Roman" panose="02020603050405020304" pitchFamily="18" charset="0"/>
                <a:cs typeface="Times New Roman" panose="02020603050405020304" pitchFamily="18" charset="0"/>
              </a:rPr>
              <a:t> </a:t>
            </a:r>
          </a:p>
        </p:txBody>
      </p:sp>
      <p:sp>
        <p:nvSpPr>
          <p:cNvPr id="4" name="Заголовок 3">
            <a:extLst>
              <a:ext uri="{FF2B5EF4-FFF2-40B4-BE49-F238E27FC236}">
                <a16:creationId xmlns:a16="http://schemas.microsoft.com/office/drawing/2014/main" id="{5E9507C6-8E86-4E92-AAF5-D65B5686F8DF}"/>
              </a:ext>
            </a:extLst>
          </p:cNvPr>
          <p:cNvSpPr>
            <a:spLocks noGrp="1"/>
          </p:cNvSpPr>
          <p:nvPr>
            <p:ph type="ctrTitle"/>
          </p:nvPr>
        </p:nvSpPr>
        <p:spPr>
          <a:xfrm>
            <a:off x="3750906" y="1362269"/>
            <a:ext cx="8154954" cy="5225142"/>
          </a:xfrm>
          <a:solidFill>
            <a:schemeClr val="accent6">
              <a:lumMod val="20000"/>
              <a:lumOff val="80000"/>
            </a:schemeClr>
          </a:solidFill>
        </p:spPr>
        <p:txBody>
          <a:bodyPr>
            <a:normAutofit fontScale="90000"/>
          </a:bodyPr>
          <a:lstStyle/>
          <a:p>
            <a:r>
              <a:rPr lang="ru-RU" sz="3200" b="1" dirty="0">
                <a:solidFill>
                  <a:srgbClr val="008000"/>
                </a:solidFill>
                <a:latin typeface="Times New Roman" panose="02020603050405020304" pitchFamily="18" charset="0"/>
                <a:cs typeface="Times New Roman" panose="02020603050405020304" pitchFamily="18" charset="0"/>
              </a:rPr>
              <a:t>1) документ не </a:t>
            </a:r>
            <a:r>
              <a:rPr lang="ru-RU" sz="3200" b="1" dirty="0" err="1">
                <a:solidFill>
                  <a:srgbClr val="008000"/>
                </a:solidFill>
                <a:latin typeface="Times New Roman" panose="02020603050405020304" pitchFamily="18" charset="0"/>
                <a:cs typeface="Times New Roman" panose="02020603050405020304" pitchFamily="18" charset="0"/>
              </a:rPr>
              <a:t>містить</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відомостей</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зазначених</a:t>
            </a:r>
            <a:r>
              <a:rPr lang="ru-RU" sz="3200" b="1" dirty="0">
                <a:solidFill>
                  <a:srgbClr val="008000"/>
                </a:solidFill>
                <a:latin typeface="Times New Roman" panose="02020603050405020304" pitchFamily="18" charset="0"/>
                <a:cs typeface="Times New Roman" panose="02020603050405020304" pitchFamily="18" charset="0"/>
              </a:rPr>
              <a:t> у </a:t>
            </a:r>
            <a:r>
              <a:rPr lang="ru-RU" sz="3200" b="1" dirty="0" err="1">
                <a:solidFill>
                  <a:srgbClr val="008000"/>
                </a:solidFill>
                <a:latin typeface="Times New Roman" panose="02020603050405020304" pitchFamily="18" charset="0"/>
                <a:cs typeface="Times New Roman" panose="02020603050405020304" pitchFamily="18" charset="0"/>
              </a:rPr>
              <a:t>підпунктах</a:t>
            </a:r>
            <a:r>
              <a:rPr lang="ru-RU" sz="3200" b="1" dirty="0">
                <a:solidFill>
                  <a:srgbClr val="008000"/>
                </a:solidFill>
                <a:latin typeface="Times New Roman" panose="02020603050405020304" pitchFamily="18" charset="0"/>
                <a:cs typeface="Times New Roman" panose="02020603050405020304" pitchFamily="18" charset="0"/>
              </a:rPr>
              <a:t> А та Б пункту 5 </a:t>
            </a:r>
            <a:r>
              <a:rPr lang="ru-RU" sz="3200" b="1" dirty="0" err="1">
                <a:solidFill>
                  <a:srgbClr val="008000"/>
                </a:solidFill>
                <a:latin typeface="Times New Roman" panose="02020603050405020304" pitchFamily="18" charset="0"/>
                <a:cs typeface="Times New Roman" panose="02020603050405020304" pitchFamily="18" charset="0"/>
              </a:rPr>
              <a:t>цього</a:t>
            </a:r>
            <a:r>
              <a:rPr lang="ru-RU" sz="3200" b="1" dirty="0">
                <a:solidFill>
                  <a:srgbClr val="008000"/>
                </a:solidFill>
                <a:latin typeface="Times New Roman" panose="02020603050405020304" pitchFamily="18" charset="0"/>
                <a:cs typeface="Times New Roman" panose="02020603050405020304" pitchFamily="18" charset="0"/>
              </a:rPr>
              <a:t> Порядку; </a:t>
            </a:r>
            <a:br>
              <a:rPr lang="ru-RU" sz="3200" b="1" dirty="0">
                <a:solidFill>
                  <a:srgbClr val="008000"/>
                </a:solidFill>
                <a:latin typeface="Times New Roman" panose="02020603050405020304" pitchFamily="18" charset="0"/>
                <a:cs typeface="Times New Roman" panose="02020603050405020304" pitchFamily="18" charset="0"/>
              </a:rPr>
            </a:br>
            <a:r>
              <a:rPr lang="ru-RU" sz="3200" b="1" dirty="0">
                <a:solidFill>
                  <a:srgbClr val="008000"/>
                </a:solidFill>
                <a:latin typeface="Times New Roman" panose="02020603050405020304" pitchFamily="18" charset="0"/>
                <a:cs typeface="Times New Roman" panose="02020603050405020304" pitchFamily="18" charset="0"/>
              </a:rPr>
              <a:t>2) документ видано </a:t>
            </a:r>
            <a:r>
              <a:rPr lang="ru-RU" sz="3200" b="1" dirty="0" err="1">
                <a:solidFill>
                  <a:srgbClr val="008000"/>
                </a:solidFill>
                <a:latin typeface="Times New Roman" panose="02020603050405020304" pitchFamily="18" charset="0"/>
                <a:cs typeface="Times New Roman" panose="02020603050405020304" pitchFamily="18" charset="0"/>
              </a:rPr>
              <a:t>установою</a:t>
            </a:r>
            <a:r>
              <a:rPr lang="ru-RU" sz="3200" b="1" dirty="0">
                <a:solidFill>
                  <a:srgbClr val="008000"/>
                </a:solidFill>
                <a:latin typeface="Times New Roman" panose="02020603050405020304" pitchFamily="18" charset="0"/>
                <a:cs typeface="Times New Roman" panose="02020603050405020304" pitchFamily="18" charset="0"/>
              </a:rPr>
              <a:t>  закладом, яку (</a:t>
            </a:r>
            <a:r>
              <a:rPr lang="ru-RU" sz="3200" b="1" dirty="0" err="1">
                <a:solidFill>
                  <a:srgbClr val="008000"/>
                </a:solidFill>
                <a:latin typeface="Times New Roman" panose="02020603050405020304" pitchFamily="18" charset="0"/>
                <a:cs typeface="Times New Roman" panose="02020603050405020304" pitchFamily="18" charset="0"/>
              </a:rPr>
              <a:t>який</a:t>
            </a:r>
            <a:r>
              <a:rPr lang="ru-RU" sz="3200" b="1" dirty="0">
                <a:solidFill>
                  <a:srgbClr val="008000"/>
                </a:solidFill>
                <a:latin typeface="Times New Roman" panose="02020603050405020304" pitchFamily="18" charset="0"/>
                <a:cs typeface="Times New Roman" panose="02020603050405020304" pitchFamily="18" charset="0"/>
              </a:rPr>
              <a:t>) не </a:t>
            </a:r>
            <a:r>
              <a:rPr lang="ru-RU" sz="3200" b="1" dirty="0" err="1">
                <a:solidFill>
                  <a:srgbClr val="008000"/>
                </a:solidFill>
                <a:latin typeface="Times New Roman" panose="02020603050405020304" pitchFamily="18" charset="0"/>
                <a:cs typeface="Times New Roman" panose="02020603050405020304" pitchFamily="18" charset="0"/>
              </a:rPr>
              <a:t>було</a:t>
            </a:r>
            <a:r>
              <a:rPr lang="ru-RU" sz="3200" b="1" dirty="0">
                <a:solidFill>
                  <a:srgbClr val="008000"/>
                </a:solidFill>
                <a:latin typeface="Times New Roman" panose="02020603050405020304" pitchFamily="18" charset="0"/>
                <a:cs typeface="Times New Roman" panose="02020603050405020304" pitchFamily="18" charset="0"/>
              </a:rPr>
              <a:t> включено до </a:t>
            </a:r>
            <a:r>
              <a:rPr lang="ru-RU" sz="3200" b="1" dirty="0" err="1">
                <a:solidFill>
                  <a:srgbClr val="008000"/>
                </a:solidFill>
                <a:latin typeface="Times New Roman" panose="02020603050405020304" pitchFamily="18" charset="0"/>
                <a:cs typeface="Times New Roman" panose="02020603050405020304" pitchFamily="18" charset="0"/>
              </a:rPr>
              <a:t>Єдиного</a:t>
            </a:r>
            <a:r>
              <a:rPr lang="ru-RU" sz="3200" b="1" dirty="0">
                <a:solidFill>
                  <a:srgbClr val="008000"/>
                </a:solidFill>
                <a:latin typeface="Times New Roman" panose="02020603050405020304" pitchFamily="18" charset="0"/>
                <a:cs typeface="Times New Roman" panose="02020603050405020304" pitchFamily="18" charset="0"/>
              </a:rPr>
              <a:t> державного </a:t>
            </a:r>
            <a:r>
              <a:rPr lang="ru-RU" sz="3200" b="1" dirty="0" err="1">
                <a:solidFill>
                  <a:srgbClr val="008000"/>
                </a:solidFill>
                <a:latin typeface="Times New Roman" panose="02020603050405020304" pitchFamily="18" charset="0"/>
                <a:cs typeface="Times New Roman" panose="02020603050405020304" pitchFamily="18" charset="0"/>
              </a:rPr>
              <a:t>реєстру</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юридичних</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осіб</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фізичних</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осіб</a:t>
            </a:r>
            <a:r>
              <a:rPr lang="ru-RU" sz="3200" b="1" dirty="0">
                <a:solidFill>
                  <a:srgbClr val="008000"/>
                </a:solidFill>
                <a:latin typeface="Times New Roman" panose="02020603050405020304" pitchFamily="18" charset="0"/>
                <a:cs typeface="Times New Roman" panose="02020603050405020304" pitchFamily="18" charset="0"/>
              </a:rPr>
              <a:t> - </a:t>
            </a:r>
            <a:r>
              <a:rPr lang="ru-RU" sz="3200" b="1" dirty="0" err="1">
                <a:solidFill>
                  <a:srgbClr val="008000"/>
                </a:solidFill>
                <a:latin typeface="Times New Roman" panose="02020603050405020304" pitchFamily="18" charset="0"/>
                <a:cs typeface="Times New Roman" panose="02020603050405020304" pitchFamily="18" charset="0"/>
              </a:rPr>
              <a:t>підприємців</a:t>
            </a:r>
            <a:r>
              <a:rPr lang="ru-RU" sz="3200" b="1" dirty="0">
                <a:solidFill>
                  <a:srgbClr val="008000"/>
                </a:solidFill>
                <a:latin typeface="Times New Roman" panose="02020603050405020304" pitchFamily="18" charset="0"/>
                <a:cs typeface="Times New Roman" panose="02020603050405020304" pitchFamily="18" charset="0"/>
              </a:rPr>
              <a:t> та </a:t>
            </a:r>
            <a:r>
              <a:rPr lang="ru-RU" sz="3200" b="1" dirty="0" err="1">
                <a:solidFill>
                  <a:srgbClr val="008000"/>
                </a:solidFill>
                <a:latin typeface="Times New Roman" panose="02020603050405020304" pitchFamily="18" charset="0"/>
                <a:cs typeface="Times New Roman" panose="02020603050405020304" pitchFamily="18" charset="0"/>
              </a:rPr>
              <a:t>громадських</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формувань</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або</a:t>
            </a:r>
            <a:r>
              <a:rPr lang="ru-RU" sz="3200" b="1" dirty="0">
                <a:solidFill>
                  <a:srgbClr val="008000"/>
                </a:solidFill>
                <a:latin typeface="Times New Roman" panose="02020603050405020304" pitchFamily="18" charset="0"/>
                <a:cs typeface="Times New Roman" panose="02020603050405020304" pitchFamily="18" charset="0"/>
              </a:rPr>
              <a:t> на дату </a:t>
            </a:r>
            <a:r>
              <a:rPr lang="ru-RU" sz="3200" b="1" dirty="0" err="1">
                <a:solidFill>
                  <a:srgbClr val="008000"/>
                </a:solidFill>
                <a:latin typeface="Times New Roman" panose="02020603050405020304" pitchFamily="18" charset="0"/>
                <a:cs typeface="Times New Roman" panose="02020603050405020304" pitchFamily="18" charset="0"/>
              </a:rPr>
              <a:t>видачі</a:t>
            </a:r>
            <a:r>
              <a:rPr lang="ru-RU" sz="3200" b="1" dirty="0">
                <a:solidFill>
                  <a:srgbClr val="008000"/>
                </a:solidFill>
                <a:latin typeface="Times New Roman" panose="02020603050405020304" pitchFamily="18" charset="0"/>
                <a:cs typeface="Times New Roman" panose="02020603050405020304" pitchFamily="18" charset="0"/>
              </a:rPr>
              <a:t> документа </a:t>
            </a:r>
            <a:r>
              <a:rPr lang="ru-RU" sz="3200" b="1" dirty="0" err="1">
                <a:solidFill>
                  <a:srgbClr val="008000"/>
                </a:solidFill>
                <a:latin typeface="Times New Roman" panose="02020603050405020304" pitchFamily="18" charset="0"/>
                <a:cs typeface="Times New Roman" panose="02020603050405020304" pitchFamily="18" charset="0"/>
              </a:rPr>
              <a:t>припинила</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припинив</a:t>
            </a:r>
            <a:r>
              <a:rPr lang="ru-RU" sz="3200" b="1" dirty="0">
                <a:solidFill>
                  <a:srgbClr val="008000"/>
                </a:solidFill>
                <a:latin typeface="Times New Roman" panose="02020603050405020304" pitchFamily="18" charset="0"/>
                <a:cs typeface="Times New Roman" panose="02020603050405020304" pitchFamily="18" charset="0"/>
              </a:rPr>
              <a:t>) свою </a:t>
            </a:r>
            <a:r>
              <a:rPr lang="ru-RU" sz="3200" b="1" dirty="0" err="1">
                <a:solidFill>
                  <a:srgbClr val="008000"/>
                </a:solidFill>
                <a:latin typeface="Times New Roman" panose="02020603050405020304" pitchFamily="18" charset="0"/>
                <a:cs typeface="Times New Roman" panose="02020603050405020304" pitchFamily="18" charset="0"/>
              </a:rPr>
              <a:t>діяльність</a:t>
            </a:r>
            <a:r>
              <a:rPr lang="ru-RU" sz="3200" b="1" dirty="0">
                <a:solidFill>
                  <a:srgbClr val="008000"/>
                </a:solidFill>
                <a:latin typeface="Times New Roman" panose="02020603050405020304" pitchFamily="18" charset="0"/>
                <a:cs typeface="Times New Roman" panose="02020603050405020304" pitchFamily="18" charset="0"/>
              </a:rPr>
              <a:t>; </a:t>
            </a:r>
            <a:br>
              <a:rPr lang="ru-RU" sz="3200" b="1" dirty="0">
                <a:solidFill>
                  <a:srgbClr val="008000"/>
                </a:solidFill>
                <a:latin typeface="Times New Roman" panose="02020603050405020304" pitchFamily="18" charset="0"/>
                <a:cs typeface="Times New Roman" panose="02020603050405020304" pitchFamily="18" charset="0"/>
              </a:rPr>
            </a:br>
            <a:r>
              <a:rPr lang="ru-RU" sz="3200" b="1" dirty="0">
                <a:solidFill>
                  <a:srgbClr val="008000"/>
                </a:solidFill>
                <a:latin typeface="Times New Roman" panose="02020603050405020304" pitchFamily="18" charset="0"/>
                <a:cs typeface="Times New Roman" panose="02020603050405020304" pitchFamily="18" charset="0"/>
              </a:rPr>
              <a:t>3) </a:t>
            </a:r>
            <a:r>
              <a:rPr lang="ru-RU" sz="3200" b="1" dirty="0" err="1">
                <a:solidFill>
                  <a:srgbClr val="008000"/>
                </a:solidFill>
                <a:latin typeface="Times New Roman" panose="02020603050405020304" pitchFamily="18" charset="0"/>
                <a:cs typeface="Times New Roman" panose="02020603050405020304" pitchFamily="18" charset="0"/>
              </a:rPr>
              <a:t>встановлено</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подання</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недостовірної</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інформації</a:t>
            </a:r>
            <a:r>
              <a:rPr lang="ru-RU" sz="3200" b="1" dirty="0">
                <a:solidFill>
                  <a:srgbClr val="008000"/>
                </a:solidFill>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t> </a:t>
            </a:r>
            <a:endParaRPr lang="uk-UA" sz="2200" dirty="0"/>
          </a:p>
        </p:txBody>
      </p:sp>
      <p:pic>
        <p:nvPicPr>
          <p:cNvPr id="7" name="Рисунок 6">
            <a:extLst>
              <a:ext uri="{FF2B5EF4-FFF2-40B4-BE49-F238E27FC236}">
                <a16:creationId xmlns:a16="http://schemas.microsoft.com/office/drawing/2014/main" id="{DA54A3EB-B895-4AAA-A3E9-C03CA4584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095" y="1870528"/>
            <a:ext cx="3180199" cy="2458875"/>
          </a:xfrm>
          <a:prstGeom prst="rect">
            <a:avLst/>
          </a:prstGeom>
        </p:spPr>
      </p:pic>
    </p:spTree>
    <p:extLst>
      <p:ext uri="{BB962C8B-B14F-4D97-AF65-F5344CB8AC3E}">
        <p14:creationId xmlns:p14="http://schemas.microsoft.com/office/powerpoint/2010/main" val="324897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92000">
              <a:schemeClr val="accent6">
                <a:lumMod val="60000"/>
                <a:lumOff val="40000"/>
              </a:schemeClr>
            </a:gs>
            <a:gs pos="8000">
              <a:srgbClr val="0070C0"/>
            </a:gs>
            <a:gs pos="60750">
              <a:srgbClr val="E7EED3"/>
            </a:gs>
            <a:gs pos="56500">
              <a:srgbClr val="EFF4E2"/>
            </a:gs>
            <a:gs pos="65000">
              <a:schemeClr val="accent6">
                <a:lumMod val="60000"/>
                <a:lumOff val="4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826E1A53-6C7C-42C8-AF8D-6BC7B02085C8}"/>
              </a:ext>
            </a:extLst>
          </p:cNvPr>
          <p:cNvSpPr/>
          <p:nvPr/>
        </p:nvSpPr>
        <p:spPr>
          <a:xfrm>
            <a:off x="2136709" y="2305615"/>
            <a:ext cx="9787812" cy="2246769"/>
          </a:xfrm>
          <a:prstGeom prst="rect">
            <a:avLst/>
          </a:prstGeom>
          <a:solidFill>
            <a:srgbClr val="99CCFF"/>
          </a:solidFill>
        </p:spPr>
        <p:txBody>
          <a:bodyPr wrap="square">
            <a:spAutoFit/>
          </a:bodyPr>
          <a:lstStyle/>
          <a:p>
            <a:r>
              <a:rPr lang="ru-RU" dirty="0"/>
              <a:t> </a:t>
            </a:r>
            <a:r>
              <a:rPr lang="ru-RU" sz="3200" b="1" dirty="0" err="1">
                <a:solidFill>
                  <a:srgbClr val="0000CC"/>
                </a:solidFill>
                <a:latin typeface="Times New Roman" panose="02020603050405020304" pitchFamily="18" charset="0"/>
                <a:cs typeface="Times New Roman" panose="02020603050405020304" pitchFamily="18" charset="0"/>
              </a:rPr>
              <a:t>Рішення</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можна</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формулювати</a:t>
            </a:r>
            <a:r>
              <a:rPr lang="ru-RU" sz="3200" b="1" dirty="0">
                <a:solidFill>
                  <a:srgbClr val="0000CC"/>
                </a:solidFill>
                <a:latin typeface="Times New Roman" panose="02020603050405020304" pitchFamily="18" charset="0"/>
                <a:cs typeface="Times New Roman" panose="02020603050405020304" pitchFamily="18" charset="0"/>
              </a:rPr>
              <a:t> так:</a:t>
            </a:r>
          </a:p>
          <a:p>
            <a:r>
              <a:rPr lang="ru-RU" sz="3200" b="1" dirty="0" err="1">
                <a:solidFill>
                  <a:srgbClr val="336600"/>
                </a:solidFill>
                <a:latin typeface="Times New Roman" panose="02020603050405020304" pitchFamily="18" charset="0"/>
                <a:cs typeface="Times New Roman" panose="02020603050405020304" pitchFamily="18" charset="0"/>
              </a:rPr>
              <a:t>Результати</a:t>
            </a:r>
            <a:r>
              <a:rPr lang="ru-RU" sz="3200" b="1" dirty="0">
                <a:solidFill>
                  <a:srgbClr val="336600"/>
                </a:solidFill>
                <a:latin typeface="Times New Roman" panose="02020603050405020304" pitchFamily="18" charset="0"/>
                <a:cs typeface="Times New Roman" panose="02020603050405020304" pitchFamily="18" charset="0"/>
              </a:rPr>
              <a:t> </a:t>
            </a:r>
            <a:r>
              <a:rPr lang="ru-RU" sz="3200" b="1" dirty="0" err="1">
                <a:solidFill>
                  <a:srgbClr val="336600"/>
                </a:solidFill>
                <a:latin typeface="Times New Roman" panose="02020603050405020304" pitchFamily="18" charset="0"/>
                <a:cs typeface="Times New Roman" panose="02020603050405020304" pitchFamily="18" charset="0"/>
              </a:rPr>
              <a:t>підвищення</a:t>
            </a:r>
            <a:r>
              <a:rPr lang="ru-RU" sz="3200" b="1" dirty="0">
                <a:solidFill>
                  <a:srgbClr val="336600"/>
                </a:solidFill>
                <a:latin typeface="Times New Roman" panose="02020603050405020304" pitchFamily="18" charset="0"/>
                <a:cs typeface="Times New Roman" panose="02020603050405020304" pitchFamily="18" charset="0"/>
              </a:rPr>
              <a:t> </a:t>
            </a:r>
            <a:r>
              <a:rPr lang="ru-RU" sz="3200" b="1" dirty="0" err="1">
                <a:solidFill>
                  <a:srgbClr val="336600"/>
                </a:solidFill>
                <a:latin typeface="Times New Roman" panose="02020603050405020304" pitchFamily="18" charset="0"/>
                <a:cs typeface="Times New Roman" panose="02020603050405020304" pitchFamily="18" charset="0"/>
              </a:rPr>
              <a:t>кваліфікації</a:t>
            </a:r>
            <a:r>
              <a:rPr lang="ru-RU" sz="3200" b="1" dirty="0">
                <a:solidFill>
                  <a:srgbClr val="336600"/>
                </a:solidFill>
                <a:latin typeface="Times New Roman" panose="02020603050405020304" pitchFamily="18" charset="0"/>
                <a:cs typeface="Times New Roman" panose="02020603050405020304" pitchFamily="18" charset="0"/>
              </a:rPr>
              <a:t>, яке (ПІБ педагога та посада) проходила (</a:t>
            </a:r>
            <a:r>
              <a:rPr lang="ru-RU" sz="3200" b="1" dirty="0" err="1">
                <a:solidFill>
                  <a:srgbClr val="336600"/>
                </a:solidFill>
                <a:latin typeface="Times New Roman" panose="02020603050405020304" pitchFamily="18" charset="0"/>
                <a:cs typeface="Times New Roman" panose="02020603050405020304" pitchFamily="18" charset="0"/>
              </a:rPr>
              <a:t>місце</a:t>
            </a:r>
            <a:r>
              <a:rPr lang="ru-RU" sz="3200" b="1" dirty="0">
                <a:solidFill>
                  <a:srgbClr val="336600"/>
                </a:solidFill>
                <a:latin typeface="Times New Roman" panose="02020603050405020304" pitchFamily="18" charset="0"/>
                <a:cs typeface="Times New Roman" panose="02020603050405020304" pitchFamily="18" charset="0"/>
              </a:rPr>
              <a:t> та форма), </a:t>
            </a:r>
            <a:r>
              <a:rPr lang="ru-RU" sz="4400" b="1" dirty="0" err="1">
                <a:solidFill>
                  <a:srgbClr val="C00000"/>
                </a:solidFill>
                <a:latin typeface="Times New Roman" panose="02020603050405020304" pitchFamily="18" charset="0"/>
                <a:cs typeface="Times New Roman" panose="02020603050405020304" pitchFamily="18" charset="0"/>
              </a:rPr>
              <a:t>вважати</a:t>
            </a:r>
            <a:r>
              <a:rPr lang="ru-RU" sz="4400" b="1" dirty="0">
                <a:solidFill>
                  <a:srgbClr val="C00000"/>
                </a:solidFill>
                <a:latin typeface="Times New Roman" panose="02020603050405020304" pitchFamily="18" charset="0"/>
                <a:cs typeface="Times New Roman" panose="02020603050405020304" pitchFamily="18" charset="0"/>
              </a:rPr>
              <a:t> </a:t>
            </a:r>
            <a:r>
              <a:rPr lang="ru-RU" sz="4400" b="1" dirty="0" err="1">
                <a:solidFill>
                  <a:srgbClr val="C00000"/>
                </a:solidFill>
                <a:latin typeface="Times New Roman" panose="02020603050405020304" pitchFamily="18" charset="0"/>
                <a:cs typeface="Times New Roman" panose="02020603050405020304" pitchFamily="18" charset="0"/>
              </a:rPr>
              <a:t>невизнаними</a:t>
            </a:r>
            <a:endParaRPr lang="ru-RU" sz="4400" b="1" dirty="0">
              <a:solidFill>
                <a:srgbClr val="C00000"/>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E576A1FE-5F1E-4DC5-83A2-788A434538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4596" y="4395246"/>
            <a:ext cx="2476864" cy="2246770"/>
          </a:xfrm>
          <a:prstGeom prst="rect">
            <a:avLst/>
          </a:prstGeom>
          <a:ln w="57150">
            <a:solidFill>
              <a:srgbClr val="C00000"/>
            </a:solidFill>
          </a:ln>
          <a:effectLst>
            <a:glow rad="228600">
              <a:schemeClr val="accent2">
                <a:satMod val="175000"/>
                <a:alpha val="40000"/>
              </a:schemeClr>
            </a:glow>
          </a:effectLst>
        </p:spPr>
      </p:pic>
      <p:pic>
        <p:nvPicPr>
          <p:cNvPr id="7" name="Рисунок 6">
            <a:extLst>
              <a:ext uri="{FF2B5EF4-FFF2-40B4-BE49-F238E27FC236}">
                <a16:creationId xmlns:a16="http://schemas.microsoft.com/office/drawing/2014/main" id="{6D940C1F-5598-4A17-8009-2716755D98AF}"/>
              </a:ext>
            </a:extLst>
          </p:cNvPr>
          <p:cNvPicPr>
            <a:picLocks noChangeAspect="1"/>
          </p:cNvPicPr>
          <p:nvPr/>
        </p:nvPicPr>
        <p:blipFill>
          <a:blip r:embed="rId3"/>
          <a:stretch>
            <a:fillRect/>
          </a:stretch>
        </p:blipFill>
        <p:spPr>
          <a:xfrm>
            <a:off x="480428" y="205824"/>
            <a:ext cx="2138485" cy="2128981"/>
          </a:xfrm>
          <a:prstGeom prst="rect">
            <a:avLst/>
          </a:prstGeom>
          <a:ln w="57150">
            <a:solidFill>
              <a:srgbClr val="C00000"/>
            </a:solidFill>
          </a:ln>
          <a:effectLst>
            <a:glow rad="228600">
              <a:schemeClr val="accent2">
                <a:satMod val="175000"/>
                <a:alpha val="40000"/>
              </a:schemeClr>
            </a:glow>
          </a:effectLst>
        </p:spPr>
      </p:pic>
    </p:spTree>
    <p:extLst>
      <p:ext uri="{BB962C8B-B14F-4D97-AF65-F5344CB8AC3E}">
        <p14:creationId xmlns:p14="http://schemas.microsoft.com/office/powerpoint/2010/main" val="2039954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60000"/>
                <a:lumOff val="40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25874706-F476-403B-A532-CB10EDC4D54E}"/>
              </a:ext>
            </a:extLst>
          </p:cNvPr>
          <p:cNvSpPr/>
          <p:nvPr/>
        </p:nvSpPr>
        <p:spPr>
          <a:xfrm>
            <a:off x="2948474" y="503852"/>
            <a:ext cx="8472196" cy="5663089"/>
          </a:xfrm>
          <a:prstGeom prst="rect">
            <a:avLst/>
          </a:prstGeom>
          <a:solidFill>
            <a:srgbClr val="99CCFF"/>
          </a:solidFill>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У разі </a:t>
            </a:r>
            <a:r>
              <a:rPr lang="uk-UA" sz="4000" b="1" dirty="0">
                <a:solidFill>
                  <a:srgbClr val="C00000"/>
                </a:solidFill>
                <a:latin typeface="Times New Roman" panose="02020603050405020304" pitchFamily="18" charset="0"/>
                <a:cs typeface="Times New Roman" panose="02020603050405020304" pitchFamily="18" charset="0"/>
              </a:rPr>
              <a:t>невизнання</a:t>
            </a:r>
            <a:r>
              <a:rPr lang="uk-UA" sz="3200" dirty="0">
                <a:solidFill>
                  <a:srgbClr val="336600"/>
                </a:solidFill>
                <a:latin typeface="Times New Roman" panose="02020603050405020304" pitchFamily="18" charset="0"/>
                <a:cs typeface="Times New Roman" panose="02020603050405020304" pitchFamily="18" charset="0"/>
              </a:rPr>
              <a:t> </a:t>
            </a:r>
            <a:r>
              <a:rPr lang="uk-UA" sz="3200" b="1" dirty="0">
                <a:solidFill>
                  <a:srgbClr val="336600"/>
                </a:solidFill>
                <a:latin typeface="Times New Roman" panose="02020603050405020304" pitchFamily="18" charset="0"/>
                <a:cs typeface="Times New Roman" panose="02020603050405020304" pitchFamily="18" charset="0"/>
              </a:rPr>
              <a:t>результатів ПК педагогічна рада може надати </a:t>
            </a:r>
            <a:r>
              <a:rPr lang="uk-UA" sz="4000" b="1" i="1" dirty="0">
                <a:solidFill>
                  <a:srgbClr val="C00000"/>
                </a:solidFill>
                <a:latin typeface="Times New Roman" panose="02020603050405020304" pitchFamily="18" charset="0"/>
                <a:cs typeface="Times New Roman" panose="02020603050405020304" pitchFamily="18" charset="0"/>
              </a:rPr>
              <a:t>рекомендації</a:t>
            </a:r>
            <a:r>
              <a:rPr lang="uk-UA" sz="3200" dirty="0">
                <a:solidFill>
                  <a:srgbClr val="336600"/>
                </a:solidFill>
                <a:latin typeface="Times New Roman" panose="02020603050405020304" pitchFamily="18" charset="0"/>
                <a:cs typeface="Times New Roman" panose="02020603050405020304" pitchFamily="18" charset="0"/>
              </a:rPr>
              <a:t> </a:t>
            </a:r>
            <a:r>
              <a:rPr lang="uk-UA" sz="3200" b="1" dirty="0">
                <a:solidFill>
                  <a:srgbClr val="336600"/>
                </a:solidFill>
                <a:latin typeface="Times New Roman" panose="02020603050405020304" pitchFamily="18" charset="0"/>
                <a:cs typeface="Times New Roman" panose="02020603050405020304" pitchFamily="18" charset="0"/>
              </a:rPr>
              <a:t>педпрацівнику щодо повторного підвищення кваліфікації у інших суб’єктів  та прийняти рішення щодо </a:t>
            </a:r>
            <a:r>
              <a:rPr lang="uk-UA" sz="4000" b="1" dirty="0">
                <a:solidFill>
                  <a:srgbClr val="C00000"/>
                </a:solidFill>
                <a:latin typeface="Times New Roman" panose="02020603050405020304" pitchFamily="18" charset="0"/>
                <a:cs typeface="Times New Roman" panose="02020603050405020304" pitchFamily="18" charset="0"/>
              </a:rPr>
              <a:t>неможливості</a:t>
            </a:r>
            <a:r>
              <a:rPr lang="uk-UA" sz="3200" dirty="0">
                <a:solidFill>
                  <a:srgbClr val="336600"/>
                </a:solidFill>
                <a:latin typeface="Times New Roman" panose="02020603050405020304" pitchFamily="18" charset="0"/>
                <a:cs typeface="Times New Roman" panose="02020603050405020304" pitchFamily="18" charset="0"/>
              </a:rPr>
              <a:t> </a:t>
            </a:r>
            <a:r>
              <a:rPr lang="uk-UA" sz="3200" b="1" dirty="0">
                <a:solidFill>
                  <a:srgbClr val="336600"/>
                </a:solidFill>
                <a:latin typeface="Times New Roman" panose="02020603050405020304" pitchFamily="18" charset="0"/>
                <a:cs typeface="Times New Roman" panose="02020603050405020304" pitchFamily="18" charset="0"/>
              </a:rPr>
              <a:t>подальшого включення такого суб’єкта підвищення кваліфікації до </a:t>
            </a:r>
            <a:r>
              <a:rPr lang="uk-UA" sz="3200" b="1" dirty="0">
                <a:solidFill>
                  <a:srgbClr val="0000CC"/>
                </a:solidFill>
                <a:latin typeface="Times New Roman" panose="02020603050405020304" pitchFamily="18" charset="0"/>
                <a:cs typeface="Times New Roman" panose="02020603050405020304" pitchFamily="18" charset="0"/>
              </a:rPr>
              <a:t>плану підвищення кваліфікації </a:t>
            </a:r>
            <a:r>
              <a:rPr lang="uk-UA" sz="3200" b="1" dirty="0">
                <a:solidFill>
                  <a:srgbClr val="336600"/>
                </a:solidFill>
                <a:latin typeface="Times New Roman" panose="02020603050405020304" pitchFamily="18" charset="0"/>
                <a:cs typeface="Times New Roman" panose="02020603050405020304" pitchFamily="18" charset="0"/>
              </a:rPr>
              <a:t>закладу освіти до вжиття ним дієвих заходів з підвищення якості надання освітніх послуг</a:t>
            </a:r>
          </a:p>
          <a:p>
            <a:endParaRPr lang="uk-UA" dirty="0"/>
          </a:p>
        </p:txBody>
      </p:sp>
      <p:pic>
        <p:nvPicPr>
          <p:cNvPr id="3" name="Рисунок 2">
            <a:extLst>
              <a:ext uri="{FF2B5EF4-FFF2-40B4-BE49-F238E27FC236}">
                <a16:creationId xmlns:a16="http://schemas.microsoft.com/office/drawing/2014/main" id="{3C9E80F9-EA96-4F8A-B85A-445D79D77A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9249" y="2419009"/>
            <a:ext cx="2211355" cy="1832774"/>
          </a:xfrm>
          <a:prstGeom prst="rect">
            <a:avLst/>
          </a:prstGeom>
        </p:spPr>
      </p:pic>
      <p:pic>
        <p:nvPicPr>
          <p:cNvPr id="4" name="Рисунок 3">
            <a:extLst>
              <a:ext uri="{FF2B5EF4-FFF2-40B4-BE49-F238E27FC236}">
                <a16:creationId xmlns:a16="http://schemas.microsoft.com/office/drawing/2014/main" id="{750F6E11-BCFF-4A1A-8EDE-4CD7103F4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547" y="286042"/>
            <a:ext cx="1614196" cy="1634108"/>
          </a:xfrm>
          <a:prstGeom prst="rect">
            <a:avLst/>
          </a:prstGeom>
        </p:spPr>
      </p:pic>
    </p:spTree>
    <p:extLst>
      <p:ext uri="{BB962C8B-B14F-4D97-AF65-F5344CB8AC3E}">
        <p14:creationId xmlns:p14="http://schemas.microsoft.com/office/powerpoint/2010/main" val="410302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40000"/>
                <a:lumOff val="60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60845B6F-A3EA-4FAA-B89F-B313AD4E522F}"/>
              </a:ext>
            </a:extLst>
          </p:cNvPr>
          <p:cNvSpPr/>
          <p:nvPr/>
        </p:nvSpPr>
        <p:spPr>
          <a:xfrm>
            <a:off x="624245" y="937537"/>
            <a:ext cx="8453534" cy="2800767"/>
          </a:xfrm>
          <a:prstGeom prst="rect">
            <a:avLst/>
          </a:prstGeom>
          <a:solidFill>
            <a:schemeClr val="accent2">
              <a:lumMod val="20000"/>
              <a:lumOff val="80000"/>
            </a:schemeClr>
          </a:solidFill>
        </p:spPr>
        <p:txBody>
          <a:bodyPr wrap="square">
            <a:spAutoFit/>
          </a:bodyPr>
          <a:lstStyle/>
          <a:p>
            <a:r>
              <a:rPr lang="uk-UA" sz="2800" b="1" dirty="0">
                <a:solidFill>
                  <a:srgbClr val="0000CC"/>
                </a:solidFill>
                <a:latin typeface="Times New Roman" panose="02020603050405020304" pitchFamily="18" charset="0"/>
                <a:cs typeface="Times New Roman" panose="02020603050405020304" pitchFamily="18" charset="0"/>
              </a:rPr>
              <a:t>Використані джерела:</a:t>
            </a:r>
          </a:p>
          <a:p>
            <a:endParaRPr lang="uk-UA" sz="2800" b="1" dirty="0">
              <a:solidFill>
                <a:srgbClr val="0000CC"/>
              </a:solidFill>
              <a:latin typeface="Times New Roman" panose="02020603050405020304" pitchFamily="18" charset="0"/>
              <a:cs typeface="Times New Roman" panose="02020603050405020304" pitchFamily="18" charset="0"/>
            </a:endParaRPr>
          </a:p>
          <a:p>
            <a:r>
              <a:rPr lang="uk-UA" sz="2400" b="1" dirty="0">
                <a:solidFill>
                  <a:srgbClr val="0000CC"/>
                </a:solidFill>
                <a:latin typeface="Times New Roman" panose="02020603050405020304" pitchFamily="18" charset="0"/>
                <a:cs typeface="Times New Roman" panose="02020603050405020304" pitchFamily="18" charset="0"/>
              </a:rPr>
              <a:t>1. </a:t>
            </a:r>
            <a:r>
              <a:rPr lang="en-US" sz="2400" b="1" dirty="0">
                <a:solidFill>
                  <a:srgbClr val="0000CC"/>
                </a:solidFill>
                <a:latin typeface="Times New Roman" panose="02020603050405020304" pitchFamily="18" charset="0"/>
                <a:cs typeface="Times New Roman" panose="02020603050405020304" pitchFamily="18" charset="0"/>
              </a:rPr>
              <a:t>https://zakon.rada.gov.ua/laws/show/800-2019.</a:t>
            </a:r>
          </a:p>
          <a:p>
            <a:r>
              <a:rPr lang="en-US" sz="2400" b="1" dirty="0">
                <a:solidFill>
                  <a:srgbClr val="0000CC"/>
                </a:solidFill>
                <a:latin typeface="Times New Roman" panose="02020603050405020304" pitchFamily="18" charset="0"/>
                <a:cs typeface="Times New Roman" panose="02020603050405020304" pitchFamily="18" charset="0"/>
              </a:rPr>
              <a:t>2. </a:t>
            </a:r>
            <a:r>
              <a:rPr lang="uk-UA" sz="2400" b="1" dirty="0">
                <a:solidFill>
                  <a:srgbClr val="0000CC"/>
                </a:solidFill>
                <a:latin typeface="Times New Roman" panose="02020603050405020304" pitchFamily="18" charset="0"/>
                <a:cs typeface="Times New Roman" panose="02020603050405020304" pitchFamily="18" charset="0"/>
              </a:rPr>
              <a:t>Фаховий журнал «Вихователь-методист» № 12, 2022 р. стаття «Підвищення кваліфікації педагогів: відповідаємо на поширені запитання». </a:t>
            </a:r>
          </a:p>
          <a:p>
            <a:r>
              <a:rPr lang="en-US" sz="2400" b="1" dirty="0">
                <a:solidFill>
                  <a:srgbClr val="0000CC"/>
                </a:solidFill>
                <a:latin typeface="Times New Roman" panose="02020603050405020304" pitchFamily="18" charset="0"/>
                <a:cs typeface="Times New Roman" panose="02020603050405020304" pitchFamily="18" charset="0"/>
              </a:rPr>
              <a:t>https://emetodyst.expertus.com.ua/10002871</a:t>
            </a:r>
          </a:p>
        </p:txBody>
      </p:sp>
      <p:pic>
        <p:nvPicPr>
          <p:cNvPr id="2" name="Рисунок 1">
            <a:extLst>
              <a:ext uri="{FF2B5EF4-FFF2-40B4-BE49-F238E27FC236}">
                <a16:creationId xmlns:a16="http://schemas.microsoft.com/office/drawing/2014/main" id="{A6A241AA-4020-4FB4-B3BF-C5D65BDCD9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8108" y="3744962"/>
            <a:ext cx="4024999" cy="2579659"/>
          </a:xfrm>
          <a:prstGeom prst="rect">
            <a:avLst/>
          </a:prstGeom>
        </p:spPr>
      </p:pic>
    </p:spTree>
    <p:extLst>
      <p:ext uri="{BB962C8B-B14F-4D97-AF65-F5344CB8AC3E}">
        <p14:creationId xmlns:p14="http://schemas.microsoft.com/office/powerpoint/2010/main" val="502962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3B244C-AEDE-4D86-9B78-3B65433562C9}"/>
              </a:ext>
            </a:extLst>
          </p:cNvPr>
          <p:cNvSpPr txBox="1"/>
          <p:nvPr/>
        </p:nvSpPr>
        <p:spPr>
          <a:xfrm rot="20284378">
            <a:off x="1367187" y="3302907"/>
            <a:ext cx="10432664" cy="1015663"/>
          </a:xfrm>
          <a:prstGeom prst="rect">
            <a:avLst/>
          </a:prstGeom>
          <a:solidFill>
            <a:schemeClr val="accent6">
              <a:lumMod val="20000"/>
              <a:lumOff val="80000"/>
            </a:schemeClr>
          </a:solidFill>
        </p:spPr>
        <p:txBody>
          <a:bodyPr wrap="none" rtlCol="0">
            <a:spAutoFit/>
          </a:bodyPr>
          <a:lstStyle/>
          <a:p>
            <a:r>
              <a:rPr lang="uk-UA" sz="6000" b="1" dirty="0">
                <a:solidFill>
                  <a:srgbClr val="0000CC"/>
                </a:solidFill>
                <a:latin typeface="Times New Roman" panose="02020603050405020304" pitchFamily="18" charset="0"/>
                <a:cs typeface="Times New Roman" panose="02020603050405020304" pitchFamily="18" charset="0"/>
              </a:rPr>
              <a:t>Д Я К У Ю   З А    У В А Г У !</a:t>
            </a:r>
          </a:p>
        </p:txBody>
      </p:sp>
    </p:spTree>
    <p:extLst>
      <p:ext uri="{BB962C8B-B14F-4D97-AF65-F5344CB8AC3E}">
        <p14:creationId xmlns:p14="http://schemas.microsoft.com/office/powerpoint/2010/main" val="94932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40000"/>
                <a:lumOff val="60000"/>
              </a:schemeClr>
            </a:gs>
            <a:gs pos="4000">
              <a:srgbClr val="0070C0"/>
            </a:gs>
            <a:gs pos="60750">
              <a:srgbClr val="E7EED3"/>
            </a:gs>
            <a:gs pos="36000">
              <a:srgbClr val="EFF4E2"/>
            </a:gs>
            <a:gs pos="2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129836"/>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перший: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18828" y="1473444"/>
            <a:ext cx="8341568" cy="2677184"/>
          </a:xfrm>
          <a:solidFill>
            <a:schemeClr val="accent6">
              <a:lumMod val="20000"/>
              <a:lumOff val="80000"/>
            </a:schemeClr>
          </a:solidFill>
        </p:spPr>
        <p:txBody>
          <a:bodyPr>
            <a:noAutofit/>
          </a:bodyPr>
          <a:lstStyle/>
          <a:p>
            <a:r>
              <a:rPr lang="uk-UA" sz="2800" b="1" dirty="0">
                <a:solidFill>
                  <a:srgbClr val="008000"/>
                </a:solidFill>
                <a:latin typeface="Times New Roman" panose="02020603050405020304" pitchFamily="18" charset="0"/>
                <a:cs typeface="Times New Roman" panose="02020603050405020304" pitchFamily="18" charset="0"/>
              </a:rPr>
              <a:t>Щорічно на початку навчального року завідуюча та вихователь-методист ЗДО повторно знайомлять усіх педагогічних працівників із законодавчою базою, на підставі яких здійснюється підвищення кваліфікації, їхні права та обов’язки; опрацьовують нормативні документи </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1870" y="4415177"/>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3956180" y="4204201"/>
            <a:ext cx="8154956" cy="1938992"/>
          </a:xfrm>
          <a:prstGeom prst="rect">
            <a:avLst/>
          </a:prstGeom>
          <a:solidFill>
            <a:schemeClr val="accent6">
              <a:lumMod val="20000"/>
              <a:lumOff val="80000"/>
            </a:schemeClr>
          </a:solidFill>
        </p:spPr>
        <p:txBody>
          <a:bodyPr wrap="square">
            <a:spAutoFit/>
          </a:bodyPr>
          <a:lstStyle/>
          <a:p>
            <a:r>
              <a:rPr lang="uk-UA" sz="2400" b="1" dirty="0">
                <a:solidFill>
                  <a:srgbClr val="008000"/>
                </a:solidFill>
                <a:latin typeface="Times New Roman" panose="02020603050405020304" pitchFamily="18" charset="0"/>
                <a:cs typeface="Times New Roman" panose="02020603050405020304" pitchFamily="18" charset="0"/>
              </a:rPr>
              <a:t>На засіданні педради з педпрацівниками  обговорюють вимоги Постанови КМУ № 800 та внутрішній документ закладу «Порядок визнання результатів підвищення кваліфікації педпрацівників». Внутрішній «Порядок» затверджують наказом керівника ЗДО</a:t>
            </a:r>
          </a:p>
        </p:txBody>
      </p:sp>
      <p:pic>
        <p:nvPicPr>
          <p:cNvPr id="11" name="Рисунок 10">
            <a:extLst>
              <a:ext uri="{FF2B5EF4-FFF2-40B4-BE49-F238E27FC236}">
                <a16:creationId xmlns:a16="http://schemas.microsoft.com/office/drawing/2014/main" id="{10D87A05-3837-4972-9745-087F5D3A6F9B}"/>
              </a:ext>
            </a:extLst>
          </p:cNvPr>
          <p:cNvPicPr>
            <a:picLocks noChangeAspect="1"/>
          </p:cNvPicPr>
          <p:nvPr/>
        </p:nvPicPr>
        <p:blipFill>
          <a:blip r:embed="rId3"/>
          <a:stretch>
            <a:fillRect/>
          </a:stretch>
        </p:blipFill>
        <p:spPr>
          <a:xfrm>
            <a:off x="580344" y="4645852"/>
            <a:ext cx="2991423" cy="2212148"/>
          </a:xfrm>
          <a:prstGeom prst="rect">
            <a:avLst/>
          </a:prstGeom>
          <a:ln w="57150">
            <a:solidFill>
              <a:srgbClr val="008000"/>
            </a:solidFill>
          </a:ln>
          <a:effectLst>
            <a:glow rad="228600">
              <a:schemeClr val="accent2">
                <a:satMod val="175000"/>
                <a:alpha val="40000"/>
              </a:schemeClr>
            </a:glow>
          </a:effectLst>
        </p:spPr>
      </p:pic>
      <p:pic>
        <p:nvPicPr>
          <p:cNvPr id="3" name="Рисунок 2">
            <a:extLst>
              <a:ext uri="{FF2B5EF4-FFF2-40B4-BE49-F238E27FC236}">
                <a16:creationId xmlns:a16="http://schemas.microsoft.com/office/drawing/2014/main" id="{D2DF62E4-3CFA-46EA-8FC4-853BEEDAAC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71587" y="242880"/>
            <a:ext cx="2091844" cy="1515266"/>
          </a:xfrm>
          <a:prstGeom prst="rect">
            <a:avLst/>
          </a:prstGeom>
          <a:solidFill>
            <a:srgbClr val="336600"/>
          </a:solidFill>
          <a:ln w="57150">
            <a:solidFill>
              <a:srgbClr val="008000"/>
            </a:solidFill>
          </a:ln>
          <a:effectLst>
            <a:glow rad="228600">
              <a:schemeClr val="accent2">
                <a:satMod val="175000"/>
                <a:alpha val="40000"/>
              </a:schemeClr>
            </a:glow>
          </a:effectLst>
        </p:spPr>
      </p:pic>
    </p:spTree>
    <p:extLst>
      <p:ext uri="{BB962C8B-B14F-4D97-AF65-F5344CB8AC3E}">
        <p14:creationId xmlns:p14="http://schemas.microsoft.com/office/powerpoint/2010/main" val="93961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70000">
              <a:schemeClr val="accent6">
                <a:lumMod val="40000"/>
                <a:lumOff val="60000"/>
              </a:schemeClr>
            </a:gs>
            <a:gs pos="12000">
              <a:srgbClr val="0070C0"/>
            </a:gs>
            <a:gs pos="51000">
              <a:srgbClr val="E7EED3"/>
            </a:gs>
            <a:gs pos="28000">
              <a:srgbClr val="EFF4E2"/>
            </a:gs>
            <a:gs pos="41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64521"/>
            <a:ext cx="2859865" cy="1420360"/>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другий: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2142569" y="1313916"/>
            <a:ext cx="8994712" cy="1663441"/>
          </a:xfrm>
          <a:solidFill>
            <a:schemeClr val="accent6">
              <a:lumMod val="40000"/>
              <a:lumOff val="60000"/>
            </a:schemeClr>
          </a:solidFill>
        </p:spPr>
        <p:txBody>
          <a:bodyPr>
            <a:noAutofit/>
          </a:bodyPr>
          <a:lstStyle/>
          <a:p>
            <a:r>
              <a:rPr lang="ru-RU" sz="2800" b="1" dirty="0">
                <a:solidFill>
                  <a:srgbClr val="336600"/>
                </a:solidFill>
                <a:latin typeface="Times New Roman" panose="02020603050405020304" pitchFamily="18" charset="0"/>
                <a:cs typeface="Times New Roman" panose="02020603050405020304" pitchFamily="18" charset="0"/>
              </a:rPr>
              <a:t>на початку </a:t>
            </a:r>
            <a:r>
              <a:rPr lang="ru-RU" sz="2800" b="1" dirty="0" err="1">
                <a:solidFill>
                  <a:srgbClr val="336600"/>
                </a:solidFill>
                <a:latin typeface="Times New Roman" panose="02020603050405020304" pitchFamily="18" charset="0"/>
                <a:cs typeface="Times New Roman" panose="02020603050405020304" pitchFamily="18" charset="0"/>
              </a:rPr>
              <a:t>навчального</a:t>
            </a:r>
            <a:r>
              <a:rPr lang="ru-RU" sz="2800" b="1" dirty="0">
                <a:solidFill>
                  <a:srgbClr val="336600"/>
                </a:solidFill>
                <a:latin typeface="Times New Roman" panose="02020603050405020304" pitchFamily="18" charset="0"/>
                <a:cs typeface="Times New Roman" panose="02020603050405020304" pitchFamily="18" charset="0"/>
              </a:rPr>
              <a:t> року (вересень </a:t>
            </a:r>
            <a:r>
              <a:rPr lang="ru-RU" sz="2800" b="1" dirty="0" err="1">
                <a:solidFill>
                  <a:srgbClr val="336600"/>
                </a:solidFill>
                <a:latin typeface="Times New Roman" panose="02020603050405020304" pitchFamily="18" charset="0"/>
                <a:cs typeface="Times New Roman" panose="02020603050405020304" pitchFamily="18" charset="0"/>
              </a:rPr>
              <a:t>місяць</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переглядається</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перспективний</a:t>
            </a:r>
            <a:r>
              <a:rPr lang="ru-RU" sz="2800" b="1" dirty="0">
                <a:solidFill>
                  <a:srgbClr val="336600"/>
                </a:solidFill>
                <a:latin typeface="Times New Roman" panose="02020603050405020304" pitchFamily="18" charset="0"/>
                <a:cs typeface="Times New Roman" panose="02020603050405020304" pitchFamily="18" charset="0"/>
              </a:rPr>
              <a:t> план </a:t>
            </a:r>
            <a:r>
              <a:rPr lang="ru-RU" sz="2800" b="1" dirty="0" err="1">
                <a:solidFill>
                  <a:srgbClr val="336600"/>
                </a:solidFill>
                <a:latin typeface="Times New Roman" panose="02020603050405020304" pitchFamily="18" charset="0"/>
                <a:cs typeface="Times New Roman" panose="02020603050405020304" pitchFamily="18" charset="0"/>
              </a:rPr>
              <a:t>підвищення</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кваліфікації</a:t>
            </a:r>
            <a:r>
              <a:rPr lang="ru-RU" sz="2800" b="1" dirty="0">
                <a:solidFill>
                  <a:srgbClr val="336600"/>
                </a:solidFill>
                <a:latin typeface="Times New Roman" panose="02020603050405020304" pitchFamily="18" charset="0"/>
                <a:cs typeface="Times New Roman" panose="02020603050405020304" pitchFamily="18" charset="0"/>
              </a:rPr>
              <a:t>  на </a:t>
            </a:r>
            <a:r>
              <a:rPr lang="ru-RU" sz="2800" b="1" dirty="0" err="1">
                <a:solidFill>
                  <a:srgbClr val="336600"/>
                </a:solidFill>
                <a:latin typeface="Times New Roman" panose="02020603050405020304" pitchFamily="18" charset="0"/>
                <a:cs typeface="Times New Roman" panose="02020603050405020304" pitchFamily="18" charset="0"/>
              </a:rPr>
              <a:t>наступний</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календарний</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рік</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вносяться</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відповідні</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корективи</a:t>
            </a:r>
            <a:r>
              <a:rPr lang="ru-RU" sz="2800" b="1" dirty="0">
                <a:solidFill>
                  <a:srgbClr val="336600"/>
                </a:solidFill>
                <a:latin typeface="Times New Roman" panose="02020603050405020304" pitchFamily="18" charset="0"/>
                <a:cs typeface="Times New Roman" panose="02020603050405020304" pitchFamily="18" charset="0"/>
              </a:rPr>
              <a:t> </a:t>
            </a:r>
            <a:endParaRPr lang="uk-UA" sz="2800" b="1" dirty="0">
              <a:solidFill>
                <a:srgbClr val="336600"/>
              </a:solidFill>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3363" y="4697798"/>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4301412" y="4725824"/>
            <a:ext cx="7602894" cy="2132176"/>
          </a:xfrm>
          <a:prstGeom prst="rect">
            <a:avLst/>
          </a:prstGeom>
          <a:solidFill>
            <a:schemeClr val="accent6">
              <a:lumMod val="40000"/>
              <a:lumOff val="60000"/>
            </a:schemeClr>
          </a:solidFill>
        </p:spPr>
        <p:txBody>
          <a:bodyPr wrap="square">
            <a:spAutoFit/>
          </a:bodyPr>
          <a:lstStyle/>
          <a:p>
            <a:endParaRPr lang="uk-UA" sz="2400" b="1" dirty="0">
              <a:solidFill>
                <a:srgbClr val="3366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B96DE47-7F8C-459C-8990-7A87680B7D5C}"/>
              </a:ext>
            </a:extLst>
          </p:cNvPr>
          <p:cNvSpPr txBox="1"/>
          <p:nvPr/>
        </p:nvSpPr>
        <p:spPr>
          <a:xfrm>
            <a:off x="3629608" y="3177834"/>
            <a:ext cx="2174033" cy="1481254"/>
          </a:xfrm>
          <a:prstGeom prst="rect">
            <a:avLst/>
          </a:prstGeom>
          <a:solidFill>
            <a:schemeClr val="accent6">
              <a:lumMod val="40000"/>
              <a:lumOff val="60000"/>
            </a:schemeClr>
          </a:solidFill>
        </p:spPr>
        <p:txBody>
          <a:bodyPr wrap="square" rtlCol="0">
            <a:spAutoFit/>
          </a:bodyPr>
          <a:lstStyle/>
          <a:p>
            <a:r>
              <a:rPr lang="uk-UA" sz="4400" b="1" dirty="0">
                <a:solidFill>
                  <a:srgbClr val="0000CC"/>
                </a:solidFill>
                <a:latin typeface="Times New Roman" panose="02020603050405020304" pitchFamily="18" charset="0"/>
                <a:cs typeface="Times New Roman" panose="02020603050405020304" pitchFamily="18" charset="0"/>
              </a:rPr>
              <a:t>Крок третій:</a:t>
            </a:r>
          </a:p>
        </p:txBody>
      </p:sp>
      <p:sp>
        <p:nvSpPr>
          <p:cNvPr id="12" name="Стрілка: вигнута вліво 11">
            <a:extLst>
              <a:ext uri="{FF2B5EF4-FFF2-40B4-BE49-F238E27FC236}">
                <a16:creationId xmlns:a16="http://schemas.microsoft.com/office/drawing/2014/main" id="{CF7C90C9-6523-49F5-9E1B-8B7E70593462}"/>
              </a:ext>
            </a:extLst>
          </p:cNvPr>
          <p:cNvSpPr/>
          <p:nvPr/>
        </p:nvSpPr>
        <p:spPr>
          <a:xfrm rot="17047317">
            <a:off x="2887342" y="-71743"/>
            <a:ext cx="1120454" cy="1921590"/>
          </a:xfrm>
          <a:prstGeom prst="curvedLeftArrow">
            <a:avLst>
              <a:gd name="adj1" fmla="val 25000"/>
              <a:gd name="adj2" fmla="val 46915"/>
              <a:gd name="adj3" fmla="val 434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srgbClr val="008000"/>
              </a:solidFill>
            </a:endParaRPr>
          </a:p>
        </p:txBody>
      </p:sp>
      <p:pic>
        <p:nvPicPr>
          <p:cNvPr id="13" name="Рисунок 12">
            <a:extLst>
              <a:ext uri="{FF2B5EF4-FFF2-40B4-BE49-F238E27FC236}">
                <a16:creationId xmlns:a16="http://schemas.microsoft.com/office/drawing/2014/main" id="{CFA28496-0FF0-41B2-BBF0-B913A6306D7C}"/>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rot="21213880">
            <a:off x="5474088" y="3445480"/>
            <a:ext cx="1599982" cy="1307110"/>
          </a:xfrm>
          <a:prstGeom prst="rect">
            <a:avLst/>
          </a:prstGeom>
        </p:spPr>
      </p:pic>
      <p:sp>
        <p:nvSpPr>
          <p:cNvPr id="14" name="Прямокутник 13">
            <a:extLst>
              <a:ext uri="{FF2B5EF4-FFF2-40B4-BE49-F238E27FC236}">
                <a16:creationId xmlns:a16="http://schemas.microsoft.com/office/drawing/2014/main" id="{3BE4EEB2-14C8-4C2E-830D-61E19795F095}"/>
              </a:ext>
            </a:extLst>
          </p:cNvPr>
          <p:cNvSpPr/>
          <p:nvPr/>
        </p:nvSpPr>
        <p:spPr>
          <a:xfrm>
            <a:off x="4516015" y="4595420"/>
            <a:ext cx="7506481" cy="2062103"/>
          </a:xfrm>
          <a:prstGeom prst="rect">
            <a:avLst/>
          </a:prstGeom>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Педагогічні працівники подають пропозиції голові педагогічної ради на підставі яких формується орієнтовний план підвищення кваліфікації</a:t>
            </a:r>
          </a:p>
        </p:txBody>
      </p:sp>
      <p:pic>
        <p:nvPicPr>
          <p:cNvPr id="15" name="Рисунок 14">
            <a:extLst>
              <a:ext uri="{FF2B5EF4-FFF2-40B4-BE49-F238E27FC236}">
                <a16:creationId xmlns:a16="http://schemas.microsoft.com/office/drawing/2014/main" id="{F01AD701-4893-42D0-BD85-47B131FA1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81558" y="177246"/>
            <a:ext cx="1781874" cy="1307635"/>
          </a:xfrm>
          <a:prstGeom prst="rect">
            <a:avLst/>
          </a:prstGeom>
          <a:ln w="57150">
            <a:noFill/>
          </a:ln>
        </p:spPr>
      </p:pic>
      <p:pic>
        <p:nvPicPr>
          <p:cNvPr id="2" name="Рисунок 1">
            <a:extLst>
              <a:ext uri="{FF2B5EF4-FFF2-40B4-BE49-F238E27FC236}">
                <a16:creationId xmlns:a16="http://schemas.microsoft.com/office/drawing/2014/main" id="{A66F47A8-0983-481F-9CEA-6E8B88EEC79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5997" y="4444053"/>
            <a:ext cx="2671055" cy="2062103"/>
          </a:xfrm>
          <a:prstGeom prst="rect">
            <a:avLst/>
          </a:prstGeom>
          <a:ln w="57150">
            <a:noFill/>
          </a:ln>
          <a:effectLst>
            <a:glow rad="228600">
              <a:schemeClr val="accent5">
                <a:satMod val="175000"/>
                <a:alpha val="40000"/>
              </a:schemeClr>
            </a:glow>
          </a:effectLst>
        </p:spPr>
      </p:pic>
    </p:spTree>
    <p:extLst>
      <p:ext uri="{BB962C8B-B14F-4D97-AF65-F5344CB8AC3E}">
        <p14:creationId xmlns:p14="http://schemas.microsoft.com/office/powerpoint/2010/main" val="52666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7000">
              <a:schemeClr val="accent6">
                <a:lumMod val="40000"/>
                <a:lumOff val="60000"/>
              </a:schemeClr>
            </a:gs>
            <a:gs pos="5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3363" y="4697798"/>
            <a:ext cx="8913124" cy="1554615"/>
          </a:xfrm>
          <a:prstGeom prst="rect">
            <a:avLst/>
          </a:prstGeom>
        </p:spPr>
      </p:pic>
      <p:sp>
        <p:nvSpPr>
          <p:cNvPr id="12" name="Стрілка: вигнута вліво 11">
            <a:extLst>
              <a:ext uri="{FF2B5EF4-FFF2-40B4-BE49-F238E27FC236}">
                <a16:creationId xmlns:a16="http://schemas.microsoft.com/office/drawing/2014/main" id="{CF7C90C9-6523-49F5-9E1B-8B7E70593462}"/>
              </a:ext>
            </a:extLst>
          </p:cNvPr>
          <p:cNvSpPr/>
          <p:nvPr/>
        </p:nvSpPr>
        <p:spPr>
          <a:xfrm rot="17596028">
            <a:off x="6099577" y="216189"/>
            <a:ext cx="1738027" cy="2758616"/>
          </a:xfrm>
          <a:prstGeom prst="curvedLeftArrow">
            <a:avLst>
              <a:gd name="adj1" fmla="val 19845"/>
              <a:gd name="adj2" fmla="val 64701"/>
              <a:gd name="adj3" fmla="val 454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srgbClr val="0000CC"/>
              </a:solidFill>
            </a:endParaRPr>
          </a:p>
        </p:txBody>
      </p:sp>
      <p:sp>
        <p:nvSpPr>
          <p:cNvPr id="14" name="Прямокутник 13">
            <a:extLst>
              <a:ext uri="{FF2B5EF4-FFF2-40B4-BE49-F238E27FC236}">
                <a16:creationId xmlns:a16="http://schemas.microsoft.com/office/drawing/2014/main" id="{3BE4EEB2-14C8-4C2E-830D-61E19795F095}"/>
              </a:ext>
            </a:extLst>
          </p:cNvPr>
          <p:cNvSpPr/>
          <p:nvPr/>
        </p:nvSpPr>
        <p:spPr>
          <a:xfrm>
            <a:off x="363984" y="221201"/>
            <a:ext cx="4629577" cy="2246769"/>
          </a:xfrm>
          <a:prstGeom prst="rect">
            <a:avLst/>
          </a:prstGeom>
          <a:solidFill>
            <a:schemeClr val="accent5">
              <a:lumMod val="20000"/>
              <a:lumOff val="80000"/>
            </a:schemeClr>
          </a:solidFill>
          <a:ln w="38100">
            <a:solidFill>
              <a:schemeClr val="accent1"/>
            </a:solidFill>
          </a:ln>
          <a:effectLst>
            <a:glow rad="228600">
              <a:schemeClr val="accent1">
                <a:satMod val="175000"/>
                <a:alpha val="40000"/>
              </a:schemeClr>
            </a:glow>
          </a:effectLst>
        </p:spPr>
        <p:txBody>
          <a:bodyPr wrap="square">
            <a:spAutoFit/>
          </a:bodyPr>
          <a:lstStyle/>
          <a:p>
            <a:r>
              <a:rPr lang="uk-UA" sz="3600" b="1" dirty="0">
                <a:solidFill>
                  <a:srgbClr val="C00000"/>
                </a:solidFill>
                <a:latin typeface="Times New Roman" panose="02020603050405020304" pitchFamily="18" charset="0"/>
                <a:cs typeface="Times New Roman" panose="02020603050405020304" pitchFamily="18" charset="0"/>
              </a:rPr>
              <a:t>Орієнтовний план підвищення кваліфікації містить:</a:t>
            </a:r>
          </a:p>
          <a:p>
            <a:endParaRPr lang="uk-UA" sz="3200" b="1" dirty="0">
              <a:solidFill>
                <a:srgbClr val="336600"/>
              </a:solidFill>
              <a:latin typeface="Times New Roman" panose="02020603050405020304" pitchFamily="18" charset="0"/>
              <a:cs typeface="Times New Roman" panose="02020603050405020304" pitchFamily="18" charset="0"/>
            </a:endParaRPr>
          </a:p>
        </p:txBody>
      </p:sp>
      <p:sp>
        <p:nvSpPr>
          <p:cNvPr id="16" name="Прямокутник 15">
            <a:extLst>
              <a:ext uri="{FF2B5EF4-FFF2-40B4-BE49-F238E27FC236}">
                <a16:creationId xmlns:a16="http://schemas.microsoft.com/office/drawing/2014/main" id="{30722B6F-B338-4536-8832-DA159C35078A}"/>
              </a:ext>
            </a:extLst>
          </p:cNvPr>
          <p:cNvSpPr/>
          <p:nvPr/>
        </p:nvSpPr>
        <p:spPr>
          <a:xfrm>
            <a:off x="1592969" y="2946757"/>
            <a:ext cx="10093911" cy="3908762"/>
          </a:xfrm>
          <a:prstGeom prst="rect">
            <a:avLst/>
          </a:prstGeom>
          <a:solidFill>
            <a:schemeClr val="accent5">
              <a:lumMod val="20000"/>
              <a:lumOff val="80000"/>
            </a:schemeClr>
          </a:solidFill>
          <a:ln w="57150">
            <a:solidFill>
              <a:srgbClr val="336600"/>
            </a:solidFill>
          </a:ln>
          <a:effectLst>
            <a:glow rad="228600">
              <a:schemeClr val="accent5">
                <a:satMod val="175000"/>
                <a:alpha val="40000"/>
              </a:schemeClr>
            </a:glow>
          </a:effectLst>
        </p:spPr>
        <p:txBody>
          <a:bodyPr wrap="square">
            <a:spAutoFit/>
          </a:bodyPr>
          <a:lstStyle/>
          <a:p>
            <a:pPr marL="457200" indent="-457200">
              <a:buFontTx/>
              <a:buChar char="-"/>
            </a:pPr>
            <a:r>
              <a:rPr lang="uk-UA" sz="2800" b="1" dirty="0">
                <a:solidFill>
                  <a:srgbClr val="336600"/>
                </a:solidFill>
                <a:latin typeface="Times New Roman" panose="02020603050405020304" pitchFamily="18" charset="0"/>
                <a:cs typeface="Times New Roman" panose="02020603050405020304" pitchFamily="18" charset="0"/>
              </a:rPr>
              <a:t>загальну кількість педагогічних працівників, які проходитимуть ПК, </a:t>
            </a:r>
          </a:p>
          <a:p>
            <a:pPr marL="457200" indent="-457200">
              <a:buFontTx/>
              <a:buChar char="-"/>
            </a:pPr>
            <a:r>
              <a:rPr lang="uk-UA" sz="2800" b="1" dirty="0">
                <a:solidFill>
                  <a:srgbClr val="336600"/>
                </a:solidFill>
                <a:latin typeface="Times New Roman" panose="02020603050405020304" pitchFamily="18" charset="0"/>
                <a:cs typeface="Times New Roman" panose="02020603050405020304" pitchFamily="18" charset="0"/>
              </a:rPr>
              <a:t>основні напрями та орієнтовний перелік суб’єктів підвищення кваліфікації.</a:t>
            </a:r>
          </a:p>
          <a:p>
            <a:r>
              <a:rPr lang="uk-UA" sz="2800" b="1" dirty="0">
                <a:solidFill>
                  <a:srgbClr val="336600"/>
                </a:solidFill>
                <a:latin typeface="Times New Roman" panose="02020603050405020304" pitchFamily="18" charset="0"/>
                <a:cs typeface="Times New Roman" panose="02020603050405020304" pitchFamily="18" charset="0"/>
              </a:rPr>
              <a:t> </a:t>
            </a:r>
            <a:r>
              <a:rPr lang="uk-UA" sz="3600" b="1" dirty="0">
                <a:solidFill>
                  <a:srgbClr val="336600"/>
                </a:solidFill>
                <a:latin typeface="Times New Roman" panose="02020603050405020304" pitchFamily="18" charset="0"/>
                <a:cs typeface="Times New Roman" panose="02020603050405020304" pitchFamily="18" charset="0"/>
              </a:rPr>
              <a:t>План ПК </a:t>
            </a:r>
            <a:r>
              <a:rPr lang="uk-UA" sz="2800" b="1" dirty="0">
                <a:solidFill>
                  <a:srgbClr val="336600"/>
                </a:solidFill>
                <a:latin typeface="Times New Roman" panose="02020603050405020304" pitchFamily="18" charset="0"/>
                <a:cs typeface="Times New Roman" panose="02020603050405020304" pitchFamily="18" charset="0"/>
              </a:rPr>
              <a:t>затверджується на </a:t>
            </a:r>
            <a:r>
              <a:rPr lang="uk-UA" sz="3600" b="1" dirty="0">
                <a:solidFill>
                  <a:srgbClr val="336600"/>
                </a:solidFill>
                <a:latin typeface="Times New Roman" panose="02020603050405020304" pitchFamily="18" charset="0"/>
                <a:cs typeface="Times New Roman" panose="02020603050405020304" pitchFamily="18" charset="0"/>
              </a:rPr>
              <a:t>засіданні педагогічної ради</a:t>
            </a:r>
            <a:r>
              <a:rPr lang="uk-UA" sz="2800" b="1" dirty="0">
                <a:solidFill>
                  <a:srgbClr val="336600"/>
                </a:solidFill>
                <a:latin typeface="Times New Roman" panose="02020603050405020304" pitchFamily="18" charset="0"/>
                <a:cs typeface="Times New Roman" panose="02020603050405020304" pitchFamily="18" charset="0"/>
              </a:rPr>
              <a:t>, оприлюднюється на інформаційному стенді закладу освіти, на веб-сайті  протягом двох робочих днів з дня його затвердження, але </a:t>
            </a:r>
            <a:r>
              <a:rPr lang="uk-UA" sz="3600" b="1" dirty="0">
                <a:solidFill>
                  <a:srgbClr val="C00000"/>
                </a:solidFill>
                <a:latin typeface="Times New Roman" panose="02020603050405020304" pitchFamily="18" charset="0"/>
                <a:cs typeface="Times New Roman" panose="02020603050405020304" pitchFamily="18" charset="0"/>
              </a:rPr>
              <a:t>не пізніше 25 грудня </a:t>
            </a:r>
            <a:r>
              <a:rPr lang="uk-UA" sz="2800" b="1" dirty="0">
                <a:solidFill>
                  <a:srgbClr val="336600"/>
                </a:solidFill>
                <a:latin typeface="Times New Roman" panose="02020603050405020304" pitchFamily="18" charset="0"/>
                <a:cs typeface="Times New Roman" panose="02020603050405020304" pitchFamily="18" charset="0"/>
              </a:rPr>
              <a:t>поточного року </a:t>
            </a:r>
          </a:p>
        </p:txBody>
      </p:sp>
      <p:pic>
        <p:nvPicPr>
          <p:cNvPr id="17" name="Рисунок 16">
            <a:extLst>
              <a:ext uri="{FF2B5EF4-FFF2-40B4-BE49-F238E27FC236}">
                <a16:creationId xmlns:a16="http://schemas.microsoft.com/office/drawing/2014/main" id="{06D8B4C7-1F4A-41F6-BF57-DB88EBF2AA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45909" y="344984"/>
            <a:ext cx="3254859" cy="2002523"/>
          </a:xfrm>
          <a:prstGeom prst="rect">
            <a:avLst/>
          </a:prstGeom>
        </p:spPr>
      </p:pic>
    </p:spTree>
    <p:extLst>
      <p:ext uri="{BB962C8B-B14F-4D97-AF65-F5344CB8AC3E}">
        <p14:creationId xmlns:p14="http://schemas.microsoft.com/office/powerpoint/2010/main" val="18854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60000"/>
                <a:lumOff val="40000"/>
              </a:schemeClr>
            </a:gs>
            <a:gs pos="20000">
              <a:srgbClr val="0070C0"/>
            </a:gs>
            <a:gs pos="60750">
              <a:srgbClr val="E7EED3"/>
            </a:gs>
            <a:gs pos="56500">
              <a:srgbClr val="EFF4E2"/>
            </a:gs>
            <a:gs pos="42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3363" y="4697798"/>
            <a:ext cx="8913124" cy="1554615"/>
          </a:xfrm>
          <a:prstGeom prst="rect">
            <a:avLst/>
          </a:prstGeom>
        </p:spPr>
      </p:pic>
      <p:sp>
        <p:nvSpPr>
          <p:cNvPr id="16" name="Прямокутник 15">
            <a:extLst>
              <a:ext uri="{FF2B5EF4-FFF2-40B4-BE49-F238E27FC236}">
                <a16:creationId xmlns:a16="http://schemas.microsoft.com/office/drawing/2014/main" id="{30722B6F-B338-4536-8832-DA159C35078A}"/>
              </a:ext>
            </a:extLst>
          </p:cNvPr>
          <p:cNvSpPr/>
          <p:nvPr/>
        </p:nvSpPr>
        <p:spPr>
          <a:xfrm>
            <a:off x="835742" y="1413063"/>
            <a:ext cx="7118651" cy="3539430"/>
          </a:xfrm>
          <a:prstGeom prst="rect">
            <a:avLst/>
          </a:prstGeom>
          <a:solidFill>
            <a:schemeClr val="accent5">
              <a:lumMod val="20000"/>
              <a:lumOff val="80000"/>
            </a:schemeClr>
          </a:solidFill>
          <a:ln w="57150">
            <a:solidFill>
              <a:srgbClr val="336600"/>
            </a:solidFill>
          </a:ln>
          <a:effectLst>
            <a:glow rad="228600">
              <a:schemeClr val="accent5">
                <a:satMod val="175000"/>
                <a:alpha val="40000"/>
              </a:schemeClr>
            </a:glow>
          </a:effectLst>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На підставі орієнтовних планів підвищення кваліфікації суб’єкти підвищення кваліфікації, що фінансуються з обласних бюджетів, та їх засновники щороку формують регіональне замовлення для потреб відповідних областей.</a:t>
            </a:r>
          </a:p>
        </p:txBody>
      </p:sp>
      <p:pic>
        <p:nvPicPr>
          <p:cNvPr id="2" name="Рисунок 1">
            <a:extLst>
              <a:ext uri="{FF2B5EF4-FFF2-40B4-BE49-F238E27FC236}">
                <a16:creationId xmlns:a16="http://schemas.microsoft.com/office/drawing/2014/main" id="{B4EACEE9-8DA3-49C6-9598-5644AD877D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3887" y="1011001"/>
            <a:ext cx="3574312" cy="2373054"/>
          </a:xfrm>
          <a:prstGeom prst="rect">
            <a:avLst/>
          </a:prstGeom>
          <a:ln w="57150">
            <a:solidFill>
              <a:schemeClr val="accent1">
                <a:lumMod val="75000"/>
              </a:schemeClr>
            </a:solidFill>
          </a:ln>
          <a:effectLst>
            <a:glow rad="228600">
              <a:schemeClr val="accent1">
                <a:satMod val="175000"/>
                <a:alpha val="40000"/>
              </a:schemeClr>
            </a:glow>
          </a:effectLst>
        </p:spPr>
      </p:pic>
      <p:pic>
        <p:nvPicPr>
          <p:cNvPr id="3" name="Рисунок 2">
            <a:extLst>
              <a:ext uri="{FF2B5EF4-FFF2-40B4-BE49-F238E27FC236}">
                <a16:creationId xmlns:a16="http://schemas.microsoft.com/office/drawing/2014/main" id="{C1D23884-56BC-4DD4-B374-BA284167CC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1075" y="3568823"/>
            <a:ext cx="4383275" cy="2683590"/>
          </a:xfrm>
          <a:prstGeom prst="rect">
            <a:avLst/>
          </a:prstGeom>
          <a:ln w="57150">
            <a:solidFill>
              <a:schemeClr val="accent1">
                <a:lumMod val="75000"/>
              </a:schemeClr>
            </a:solidFill>
          </a:ln>
          <a:effectLst>
            <a:glow rad="228600">
              <a:schemeClr val="accent1">
                <a:satMod val="175000"/>
                <a:alpha val="40000"/>
              </a:schemeClr>
            </a:glow>
          </a:effectLst>
        </p:spPr>
      </p:pic>
    </p:spTree>
    <p:extLst>
      <p:ext uri="{BB962C8B-B14F-4D97-AF65-F5344CB8AC3E}">
        <p14:creationId xmlns:p14="http://schemas.microsoft.com/office/powerpoint/2010/main" val="29338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40000"/>
                <a:lumOff val="60000"/>
              </a:schemeClr>
            </a:gs>
            <a:gs pos="3000">
              <a:srgbClr val="0070C0"/>
            </a:gs>
            <a:gs pos="60750">
              <a:srgbClr val="E7EED3"/>
            </a:gs>
            <a:gs pos="19000">
              <a:srgbClr val="EFF4E2"/>
            </a:gs>
            <a:gs pos="38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129836"/>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четвертий: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79511" y="3294482"/>
            <a:ext cx="9339943" cy="3288613"/>
          </a:xfrm>
          <a:solidFill>
            <a:schemeClr val="accent6">
              <a:lumMod val="40000"/>
              <a:lumOff val="60000"/>
            </a:schemeClr>
          </a:solidFill>
        </p:spPr>
        <p:txBody>
          <a:bodyPr>
            <a:noAutofit/>
          </a:bodyPr>
          <a:lstStyle/>
          <a:p>
            <a:r>
              <a:rPr lang="uk-UA" sz="2800" b="1" dirty="0">
                <a:solidFill>
                  <a:srgbClr val="336600"/>
                </a:solidFill>
                <a:latin typeface="Times New Roman" panose="02020603050405020304" pitchFamily="18" charset="0"/>
                <a:cs typeface="Times New Roman" panose="02020603050405020304" pitchFamily="18" charset="0"/>
              </a:rPr>
              <a:t>здійснюється другий етап планування, після затвердження кошторису закладу освіти на відповідний рік. Протягом наступних 15 календарних днів з дня отримання зазначеної інформації кожен педагогічний  працівник, який має право на підвищення кваліфікації за рахунок зазначених коштів, подає керівнику пропозицію до плану підвищення кваліфікації на відповідний рік</a:t>
            </a:r>
          </a:p>
        </p:txBody>
      </p:sp>
      <p:sp>
        <p:nvSpPr>
          <p:cNvPr id="2" name="Стрілка: вигнута вліво 1">
            <a:extLst>
              <a:ext uri="{FF2B5EF4-FFF2-40B4-BE49-F238E27FC236}">
                <a16:creationId xmlns:a16="http://schemas.microsoft.com/office/drawing/2014/main" id="{F2692EF1-5223-41FC-838D-ACC01B5B246F}"/>
              </a:ext>
            </a:extLst>
          </p:cNvPr>
          <p:cNvSpPr/>
          <p:nvPr/>
        </p:nvSpPr>
        <p:spPr>
          <a:xfrm rot="18612931">
            <a:off x="3971313" y="35963"/>
            <a:ext cx="1701855" cy="2909425"/>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schemeClr val="tx1"/>
              </a:solidFill>
            </a:endParaRPr>
          </a:p>
        </p:txBody>
      </p:sp>
      <p:pic>
        <p:nvPicPr>
          <p:cNvPr id="4" name="Рисунок 3">
            <a:extLst>
              <a:ext uri="{FF2B5EF4-FFF2-40B4-BE49-F238E27FC236}">
                <a16:creationId xmlns:a16="http://schemas.microsoft.com/office/drawing/2014/main" id="{9C235012-390F-4963-BA8D-9D1B39E32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2264" y="1850819"/>
            <a:ext cx="1911262" cy="1228900"/>
          </a:xfrm>
          <a:prstGeom prst="rect">
            <a:avLst/>
          </a:prstGeom>
          <a:ln w="57150">
            <a:solidFill>
              <a:srgbClr val="C00000"/>
            </a:solidFill>
          </a:ln>
        </p:spPr>
      </p:pic>
      <p:pic>
        <p:nvPicPr>
          <p:cNvPr id="5" name="Рисунок 4">
            <a:extLst>
              <a:ext uri="{FF2B5EF4-FFF2-40B4-BE49-F238E27FC236}">
                <a16:creationId xmlns:a16="http://schemas.microsoft.com/office/drawing/2014/main" id="{9707D205-CE6C-4240-9D6B-CAA0AB2381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23526" y="142871"/>
            <a:ext cx="4139906" cy="2876137"/>
          </a:xfrm>
          <a:prstGeom prst="rect">
            <a:avLst/>
          </a:prstGeom>
        </p:spPr>
      </p:pic>
    </p:spTree>
    <p:extLst>
      <p:ext uri="{BB962C8B-B14F-4D97-AF65-F5344CB8AC3E}">
        <p14:creationId xmlns:p14="http://schemas.microsoft.com/office/powerpoint/2010/main" val="416499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62000">
              <a:schemeClr val="accent6">
                <a:lumMod val="60000"/>
                <a:lumOff val="40000"/>
              </a:schemeClr>
            </a:gs>
            <a:gs pos="11000">
              <a:srgbClr val="0070C0"/>
            </a:gs>
            <a:gs pos="80000">
              <a:srgbClr val="E7EED3"/>
            </a:gs>
            <a:gs pos="54000">
              <a:srgbClr val="EFF4E2"/>
            </a:gs>
            <a:gs pos="37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A159F87F-B61D-4FEC-A8F1-A4F379C42BD8}"/>
              </a:ext>
            </a:extLst>
          </p:cNvPr>
          <p:cNvSpPr/>
          <p:nvPr/>
        </p:nvSpPr>
        <p:spPr>
          <a:xfrm>
            <a:off x="338445" y="483365"/>
            <a:ext cx="8068436" cy="5509200"/>
          </a:xfrm>
          <a:prstGeom prst="rect">
            <a:avLst/>
          </a:prstGeom>
          <a:solidFill>
            <a:schemeClr val="accent6">
              <a:lumMod val="40000"/>
              <a:lumOff val="60000"/>
            </a:schemeClr>
          </a:solidFill>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У пропозиції зазначається               -інформація про тему відповідної програми, </a:t>
            </a:r>
          </a:p>
          <a:p>
            <a:r>
              <a:rPr lang="uk-UA" sz="3200" b="1" dirty="0">
                <a:solidFill>
                  <a:srgbClr val="336600"/>
                </a:solidFill>
                <a:latin typeface="Times New Roman" panose="02020603050405020304" pitchFamily="18" charset="0"/>
                <a:cs typeface="Times New Roman" panose="02020603050405020304" pitchFamily="18" charset="0"/>
              </a:rPr>
              <a:t>-форми, обсяг (тривалість), суб’єкта підвищення кваліфікації, - вартість підвищення кваліфікації або про безоплатний характер.                              Керівник  невідкладно оприлюднює загальний обсяг коштів, передбачений для підвищення кваліфікації працівників закладу освіти</a:t>
            </a:r>
            <a:r>
              <a:rPr lang="uk-UA" sz="3200" b="1" dirty="0">
                <a:solidFill>
                  <a:srgbClr val="336600"/>
                </a:solidFill>
              </a:rPr>
              <a:t> </a:t>
            </a:r>
          </a:p>
        </p:txBody>
      </p:sp>
      <p:pic>
        <p:nvPicPr>
          <p:cNvPr id="10" name="Рисунок 9">
            <a:extLst>
              <a:ext uri="{FF2B5EF4-FFF2-40B4-BE49-F238E27FC236}">
                <a16:creationId xmlns:a16="http://schemas.microsoft.com/office/drawing/2014/main" id="{DFB4925A-3242-4D0E-9E4A-717ACA84DD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46570" y="2376260"/>
            <a:ext cx="2806985" cy="2049436"/>
          </a:xfrm>
          <a:prstGeom prst="rect">
            <a:avLst/>
          </a:prstGeom>
          <a:ln w="57150">
            <a:solidFill>
              <a:srgbClr val="00B050"/>
            </a:solidFill>
          </a:ln>
        </p:spPr>
      </p:pic>
    </p:spTree>
    <p:extLst>
      <p:ext uri="{BB962C8B-B14F-4D97-AF65-F5344CB8AC3E}">
        <p14:creationId xmlns:p14="http://schemas.microsoft.com/office/powerpoint/2010/main" val="407227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95000">
              <a:schemeClr val="accent6">
                <a:lumMod val="60000"/>
                <a:lumOff val="40000"/>
              </a:schemeClr>
            </a:gs>
            <a:gs pos="2000">
              <a:srgbClr val="0070C0"/>
            </a:gs>
            <a:gs pos="60750">
              <a:srgbClr val="E7EED3"/>
            </a:gs>
            <a:gs pos="56500">
              <a:schemeClr val="accent6">
                <a:lumMod val="60000"/>
                <a:lumOff val="40000"/>
              </a:schemeClr>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129836"/>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п</a:t>
            </a:r>
            <a:r>
              <a:rPr lang="en-US" sz="4400" b="1" dirty="0">
                <a:solidFill>
                  <a:srgbClr val="0000CC"/>
                </a:solidFill>
                <a:latin typeface="Times New Roman" panose="02020603050405020304" pitchFamily="18" charset="0"/>
                <a:cs typeface="Times New Roman" panose="02020603050405020304" pitchFamily="18" charset="0"/>
              </a:rPr>
              <a:t>’</a:t>
            </a:r>
            <a:r>
              <a:rPr lang="uk-UA" sz="4400" b="1" dirty="0" err="1">
                <a:solidFill>
                  <a:srgbClr val="0000CC"/>
                </a:solidFill>
                <a:latin typeface="Times New Roman" panose="02020603050405020304" pitchFamily="18" charset="0"/>
                <a:cs typeface="Times New Roman" panose="02020603050405020304" pitchFamily="18" charset="0"/>
              </a:rPr>
              <a:t>ятий</a:t>
            </a:r>
            <a:r>
              <a:rPr lang="uk-UA" sz="4400" b="1" dirty="0">
                <a:solidFill>
                  <a:srgbClr val="0000CC"/>
                </a:solidFill>
                <a:latin typeface="Times New Roman" panose="02020603050405020304" pitchFamily="18" charset="0"/>
                <a:cs typeface="Times New Roman" panose="02020603050405020304" pitchFamily="18" charset="0"/>
              </a:rPr>
              <a:t>: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76076" y="2371329"/>
            <a:ext cx="9678463" cy="4244323"/>
          </a:xfrm>
          <a:solidFill>
            <a:schemeClr val="accent6">
              <a:lumMod val="40000"/>
              <a:lumOff val="60000"/>
            </a:schemeClr>
          </a:solidFill>
        </p:spPr>
        <p:txBody>
          <a:bodyPr>
            <a:noAutofit/>
          </a:bodyPr>
          <a:lstStyle/>
          <a:p>
            <a:r>
              <a:rPr lang="uk-UA" sz="4000" b="1" dirty="0">
                <a:solidFill>
                  <a:srgbClr val="C00000"/>
                </a:solidFill>
                <a:latin typeface="Times New Roman" panose="02020603050405020304" pitchFamily="18" charset="0"/>
                <a:cs typeface="Times New Roman" panose="02020603050405020304" pitchFamily="18" charset="0"/>
              </a:rPr>
              <a:t>формується план підвищення кваліфікації  педагогів закладу  на поточний рік </a:t>
            </a:r>
            <a:r>
              <a:rPr lang="uk-UA" sz="2800" b="1" dirty="0">
                <a:solidFill>
                  <a:srgbClr val="336600"/>
                </a:solidFill>
                <a:latin typeface="Times New Roman" panose="02020603050405020304" pitchFamily="18" charset="0"/>
                <a:cs typeface="Times New Roman" panose="02020603050405020304" pitchFamily="18" charset="0"/>
              </a:rPr>
              <a:t>шляхом розгляду на педагогічній раді. Під час розгляду  за згодою працівника його пропозиція може бути уточнена або змінена. </a:t>
            </a:r>
          </a:p>
          <a:p>
            <a:r>
              <a:rPr lang="uk-UA" sz="2800" b="1" dirty="0">
                <a:solidFill>
                  <a:srgbClr val="336600"/>
                </a:solidFill>
                <a:latin typeface="Times New Roman" panose="02020603050405020304" pitchFamily="18" charset="0"/>
                <a:cs typeface="Times New Roman" panose="02020603050405020304" pitchFamily="18" charset="0"/>
              </a:rPr>
              <a:t>За результатами розгляду педагогічна рада затверджує план </a:t>
            </a:r>
            <a:r>
              <a:rPr lang="uk-UA" sz="3600" b="1" dirty="0">
                <a:solidFill>
                  <a:srgbClr val="336600"/>
                </a:solidFill>
                <a:latin typeface="Times New Roman" panose="02020603050405020304" pitchFamily="18" charset="0"/>
                <a:cs typeface="Times New Roman" panose="02020603050405020304" pitchFamily="18" charset="0"/>
              </a:rPr>
              <a:t>підвищення кваліфікації на відповідний рік</a:t>
            </a:r>
          </a:p>
        </p:txBody>
      </p:sp>
      <p:sp>
        <p:nvSpPr>
          <p:cNvPr id="3" name="Стрілка: вигнута вліво 2">
            <a:extLst>
              <a:ext uri="{FF2B5EF4-FFF2-40B4-BE49-F238E27FC236}">
                <a16:creationId xmlns:a16="http://schemas.microsoft.com/office/drawing/2014/main" id="{1EEDF02B-FC13-459C-BCAD-C50428199EAC}"/>
              </a:ext>
            </a:extLst>
          </p:cNvPr>
          <p:cNvSpPr/>
          <p:nvPr/>
        </p:nvSpPr>
        <p:spPr>
          <a:xfrm rot="21007321">
            <a:off x="4244289" y="683653"/>
            <a:ext cx="2372820" cy="1719618"/>
          </a:xfrm>
          <a:prstGeom prst="curvedLeftArrow">
            <a:avLst>
              <a:gd name="adj1" fmla="val 15722"/>
              <a:gd name="adj2" fmla="val 47717"/>
              <a:gd name="adj3" fmla="val 51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schemeClr val="tx1"/>
              </a:solidFill>
            </a:endParaRPr>
          </a:p>
        </p:txBody>
      </p:sp>
      <p:pic>
        <p:nvPicPr>
          <p:cNvPr id="13" name="Рисунок 12">
            <a:extLst>
              <a:ext uri="{FF2B5EF4-FFF2-40B4-BE49-F238E27FC236}">
                <a16:creationId xmlns:a16="http://schemas.microsoft.com/office/drawing/2014/main" id="{A6B61E17-7C36-4DB0-BFD2-AA975FD13C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85212" y="224378"/>
            <a:ext cx="3615870" cy="2456678"/>
          </a:xfrm>
          <a:prstGeom prst="rect">
            <a:avLst/>
          </a:prstGeom>
          <a:ln w="57150">
            <a:noFill/>
          </a:ln>
        </p:spPr>
      </p:pic>
    </p:spTree>
    <p:extLst>
      <p:ext uri="{BB962C8B-B14F-4D97-AF65-F5344CB8AC3E}">
        <p14:creationId xmlns:p14="http://schemas.microsoft.com/office/powerpoint/2010/main" val="3177677150"/>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TotalTime>
  <Words>1116</Words>
  <Application>Microsoft Office PowerPoint</Application>
  <PresentationFormat>Широкий екран</PresentationFormat>
  <Paragraphs>74</Paragraphs>
  <Slides>25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25</vt:i4>
      </vt:variant>
    </vt:vector>
  </HeadingPairs>
  <TitlesOfParts>
    <vt:vector size="30" baseType="lpstr">
      <vt:lpstr>Arial</vt:lpstr>
      <vt:lpstr>Calibri</vt:lpstr>
      <vt:lpstr>Calibri Light</vt:lpstr>
      <vt:lpstr>Times New Roman</vt:lpstr>
      <vt:lpstr>Тема Office</vt:lpstr>
      <vt:lpstr>Презентація PowerPoint</vt:lpstr>
      <vt:lpstr>Організація і проведення ПК педагогічних працівників ЗДО здійснюється на підставі документу - «ПОРЯДОК  підвищення кваліфікації педагогічних і науково-педагогічних працівників»  затверджених постановою Кабінету Міністрів України від 21 серпня 2019 р. № 800 (із змінами, внесеними згідно з Постановою КМ № 1133 від 27.12.2019).</vt:lpstr>
      <vt:lpstr>Крок перший: </vt:lpstr>
      <vt:lpstr>Крок другий: </vt:lpstr>
      <vt:lpstr>Презентація PowerPoint</vt:lpstr>
      <vt:lpstr>Презентація PowerPoint</vt:lpstr>
      <vt:lpstr>Крок четвертий: </vt:lpstr>
      <vt:lpstr>Презентація PowerPoint</vt:lpstr>
      <vt:lpstr>Крок п’ятий: </vt:lpstr>
      <vt:lpstr>Презентація PowerPoint</vt:lpstr>
      <vt:lpstr>Крок шостий: </vt:lpstr>
      <vt:lpstr>Крок сьомий: </vt:lpstr>
      <vt:lpstr>Презентація PowerPoint</vt:lpstr>
      <vt:lpstr>Визнання результатів підвищення кваліфікації педагогічних  працівників </vt:lpstr>
      <vt:lpstr>Презентація PowerPoint</vt:lpstr>
      <vt:lpstr>Презентація PowerPoint</vt:lpstr>
      <vt:lpstr>Презентація PowerPoint</vt:lpstr>
      <vt:lpstr>Результати ПК у суб’єктів підвищення кваліфікації визнаються рішенням педагогічної ради за наявності таких вимог:</vt:lpstr>
      <vt:lpstr>Презентація PowerPoint</vt:lpstr>
      <vt:lpstr>Презентація PowerPoint</vt:lpstr>
      <vt:lpstr>1) документ не містить відомостей, зазначених у підпунктах А та Б пункту 5 цього Порядку;  2) документ видано установою  закладом, яку (який) не було включено до Єдиного державного реєстру юридичних осіб, фізичних осіб - підприємців та громадських формувань або на дату видачі документа припинила (припинив) свою діяльність;  3) встановлено подання недостовірної інформації.   </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Директор</dc:creator>
  <cp:lastModifiedBy>Директор</cp:lastModifiedBy>
  <cp:revision>64</cp:revision>
  <dcterms:created xsi:type="dcterms:W3CDTF">2024-04-01T12:55:14Z</dcterms:created>
  <dcterms:modified xsi:type="dcterms:W3CDTF">2024-08-30T13:44:35Z</dcterms:modified>
</cp:coreProperties>
</file>